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2"/>
  </p:notesMasterIdLst>
  <p:sldIdLst>
    <p:sldId id="349" r:id="rId2"/>
    <p:sldId id="493" r:id="rId3"/>
    <p:sldId id="351" r:id="rId4"/>
    <p:sldId id="352" r:id="rId5"/>
    <p:sldId id="532" r:id="rId6"/>
    <p:sldId id="353" r:id="rId7"/>
    <p:sldId id="354" r:id="rId8"/>
    <p:sldId id="519" r:id="rId9"/>
    <p:sldId id="355" r:id="rId10"/>
    <p:sldId id="356" r:id="rId11"/>
    <p:sldId id="357" r:id="rId12"/>
    <p:sldId id="358" r:id="rId13"/>
    <p:sldId id="359" r:id="rId14"/>
    <p:sldId id="360" r:id="rId15"/>
    <p:sldId id="495" r:id="rId16"/>
    <p:sldId id="361" r:id="rId17"/>
    <p:sldId id="371" r:id="rId18"/>
    <p:sldId id="372" r:id="rId19"/>
    <p:sldId id="520" r:id="rId20"/>
    <p:sldId id="373" r:id="rId21"/>
    <p:sldId id="374" r:id="rId22"/>
    <p:sldId id="375" r:id="rId23"/>
    <p:sldId id="376" r:id="rId24"/>
    <p:sldId id="498" r:id="rId25"/>
    <p:sldId id="377" r:id="rId26"/>
    <p:sldId id="497" r:id="rId27"/>
    <p:sldId id="378" r:id="rId28"/>
    <p:sldId id="362" r:id="rId29"/>
    <p:sldId id="363" r:id="rId30"/>
    <p:sldId id="521" r:id="rId31"/>
    <p:sldId id="364" r:id="rId32"/>
    <p:sldId id="365" r:id="rId33"/>
    <p:sldId id="366" r:id="rId34"/>
    <p:sldId id="367" r:id="rId35"/>
    <p:sldId id="368" r:id="rId36"/>
    <p:sldId id="500" r:id="rId37"/>
    <p:sldId id="369" r:id="rId38"/>
    <p:sldId id="370" r:id="rId39"/>
    <p:sldId id="379" r:id="rId40"/>
    <p:sldId id="380" r:id="rId41"/>
    <p:sldId id="522" r:id="rId42"/>
    <p:sldId id="381" r:id="rId43"/>
    <p:sldId id="382" r:id="rId44"/>
    <p:sldId id="383" r:id="rId45"/>
    <p:sldId id="384" r:id="rId46"/>
    <p:sldId id="387" r:id="rId47"/>
    <p:sldId id="501" r:id="rId48"/>
    <p:sldId id="385" r:id="rId49"/>
    <p:sldId id="388" r:id="rId50"/>
    <p:sldId id="389" r:id="rId51"/>
    <p:sldId id="390" r:id="rId52"/>
    <p:sldId id="523" r:id="rId53"/>
    <p:sldId id="391" r:id="rId54"/>
    <p:sldId id="392" r:id="rId55"/>
    <p:sldId id="393" r:id="rId56"/>
    <p:sldId id="394" r:id="rId57"/>
    <p:sldId id="395" r:id="rId58"/>
    <p:sldId id="397" r:id="rId59"/>
    <p:sldId id="502" r:id="rId60"/>
    <p:sldId id="398" r:id="rId61"/>
    <p:sldId id="399" r:id="rId62"/>
    <p:sldId id="400" r:id="rId63"/>
    <p:sldId id="524" r:id="rId64"/>
    <p:sldId id="401" r:id="rId65"/>
    <p:sldId id="402" r:id="rId66"/>
    <p:sldId id="403" r:id="rId67"/>
    <p:sldId id="404" r:id="rId68"/>
    <p:sldId id="407" r:id="rId69"/>
    <p:sldId id="405" r:id="rId70"/>
    <p:sldId id="503" r:id="rId71"/>
    <p:sldId id="408" r:id="rId72"/>
    <p:sldId id="525" r:id="rId73"/>
    <p:sldId id="504" r:id="rId74"/>
    <p:sldId id="505" r:id="rId75"/>
    <p:sldId id="506" r:id="rId76"/>
    <p:sldId id="507" r:id="rId77"/>
    <p:sldId id="508" r:id="rId78"/>
    <p:sldId id="509" r:id="rId79"/>
    <p:sldId id="510" r:id="rId80"/>
    <p:sldId id="511" r:id="rId81"/>
    <p:sldId id="512" r:id="rId82"/>
    <p:sldId id="513" r:id="rId83"/>
    <p:sldId id="514" r:id="rId84"/>
    <p:sldId id="515" r:id="rId85"/>
    <p:sldId id="516" r:id="rId86"/>
    <p:sldId id="517" r:id="rId87"/>
    <p:sldId id="518" r:id="rId88"/>
    <p:sldId id="324" r:id="rId89"/>
    <p:sldId id="325" r:id="rId90"/>
    <p:sldId id="326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36" r:id="rId101"/>
    <p:sldId id="337" r:id="rId102"/>
    <p:sldId id="338" r:id="rId103"/>
    <p:sldId id="339" r:id="rId104"/>
    <p:sldId id="277" r:id="rId105"/>
    <p:sldId id="279" r:id="rId106"/>
    <p:sldId id="280" r:id="rId107"/>
    <p:sldId id="283" r:id="rId108"/>
    <p:sldId id="313" r:id="rId109"/>
    <p:sldId id="323" r:id="rId110"/>
    <p:sldId id="293" r:id="rId111"/>
    <p:sldId id="290" r:id="rId112"/>
    <p:sldId id="291" r:id="rId113"/>
    <p:sldId id="527" r:id="rId114"/>
    <p:sldId id="528" r:id="rId115"/>
    <p:sldId id="529" r:id="rId116"/>
    <p:sldId id="530" r:id="rId117"/>
    <p:sldId id="531" r:id="rId118"/>
    <p:sldId id="294" r:id="rId119"/>
    <p:sldId id="295" r:id="rId120"/>
    <p:sldId id="275" r:id="rId121"/>
    <p:sldId id="276" r:id="rId122"/>
    <p:sldId id="296" r:id="rId123"/>
    <p:sldId id="410" r:id="rId124"/>
    <p:sldId id="415" r:id="rId125"/>
    <p:sldId id="421" r:id="rId126"/>
    <p:sldId id="422" r:id="rId127"/>
    <p:sldId id="430" r:id="rId128"/>
    <p:sldId id="445" r:id="rId129"/>
    <p:sldId id="446" r:id="rId130"/>
    <p:sldId id="447" r:id="rId131"/>
  </p:sldIdLst>
  <p:sldSz cx="43891200" cy="32918400"/>
  <p:notesSz cx="6858000" cy="9144000"/>
  <p:defaultTextStyle>
    <a:defPPr>
      <a:defRPr lang="en-US"/>
    </a:defPPr>
    <a:lvl1pPr marL="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3509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701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05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40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6753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103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54547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4805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BC0000"/>
    <a:srgbClr val="2512AE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5" autoAdjust="0"/>
    <p:restoredTop sz="85470" autoAdjust="0"/>
  </p:normalViewPr>
  <p:slideViewPr>
    <p:cSldViewPr snapToGrid="0" snapToObjects="1">
      <p:cViewPr varScale="1">
        <p:scale>
          <a:sx n="18" d="100"/>
          <a:sy n="18" d="100"/>
        </p:scale>
        <p:origin x="-1472" y="-13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image" Target="../media/image77.emf"/><Relationship Id="rId2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FC834-C0EF-734C-8475-9DFF404FD80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791E3-07CC-AC47-BF0F-9736CFBBB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6984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396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093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7922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4906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74189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3198859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655843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22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5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14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24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33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076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916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612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/blob/master/documents/db1-Multiple-Regression_BK20170220.pptx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9493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</a:t>
            </a:r>
            <a:r>
              <a:rPr lang="en-US" b="0" baseline="0" dirty="0" err="1" smtClean="0"/>
              <a:t>multiple_regression_analysis</a:t>
            </a:r>
            <a:r>
              <a:rPr lang="en-US" b="0" baseline="0" dirty="0" smtClean="0"/>
              <a:t>/db1-db6_Multiple-Regression_BK20170329.pptx</a:t>
            </a:r>
          </a:p>
          <a:p>
            <a:endParaRPr lang="en-US" b="0" baseline="0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93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</a:t>
            </a:r>
            <a:r>
              <a:rPr lang="en-US" b="0" baseline="0" dirty="0" err="1" smtClean="0"/>
              <a:t>multiple_regression_analysis</a:t>
            </a:r>
            <a:r>
              <a:rPr lang="en-US" b="0" baseline="0" dirty="0" smtClean="0"/>
              <a:t>/db1-db6_Multiple-Regression_BK20170329.pptx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/GRNmap/issues/330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(clustering is </a:t>
            </a:r>
            <a:r>
              <a:rPr lang="en-US" b="0" baseline="0" dirty="0" err="1" smtClean="0"/>
              <a:t>colinear</a:t>
            </a:r>
            <a:r>
              <a:rPr lang="en-US" b="0" baseline="0" dirty="0" smtClean="0"/>
              <a:t> w/ in–degree)</a:t>
            </a: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F632D-66B8-4F13-BA32-C1BB157F65E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6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195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8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70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809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227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25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14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85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3299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/blob/master/documents/six-random-networks_weight-distribution-figures_BK20170405.pptx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/GRNmap/issues/315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2500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/blob/master/documents/six-random-networks_weight-distribution-figures_BK20170405.pptx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/GRNmap/issues/315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Similarities</a:t>
            </a:r>
            <a:r>
              <a:rPr lang="en-US" baseline="0" dirty="0" smtClean="0"/>
              <a:t> between RAND16 &amp; RAND7 cumulative percent plots.</a:t>
            </a:r>
          </a:p>
          <a:p>
            <a:r>
              <a:rPr lang="en-US" baseline="0" dirty="0" smtClean="0"/>
              <a:t>Suggests that having edges in common with db5 is more important that sharing similar weight distributions.</a:t>
            </a:r>
          </a:p>
          <a:p>
            <a:r>
              <a:rPr lang="en-US" baseline="0" dirty="0" smtClean="0"/>
              <a:t>Does normalization detract from ability to compare?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82A51-D5F5-4879-880B-E327FFF9927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00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/GRNmap/blob/master/documents/presentations/LMUURS17_NEW.pptx</a:t>
            </a:r>
            <a:endParaRPr lang="en-US" b="0" dirty="0" smtClean="0"/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Issue: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/GRNmap/issues/301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92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b="0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60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11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2646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 smtClean="0"/>
          </a:p>
          <a:p>
            <a:r>
              <a:rPr lang="en-US" dirty="0" smtClean="0"/>
              <a:t>Note: YOX1</a:t>
            </a:r>
            <a:r>
              <a:rPr lang="en-US" baseline="0" dirty="0" smtClean="0"/>
              <a:t> &amp; SFP1 have highest degradation rates in network (0.3648 &amp; 0.3466, P is typically between 0 and 1) and also highest production rates by end of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317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46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099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“</a:t>
            </a:r>
            <a:r>
              <a:rPr lang="en-US" dirty="0" smtClean="0"/>
              <a:t>TFs</a:t>
            </a:r>
            <a:r>
              <a:rPr lang="en-US" baseline="0" dirty="0" smtClean="0"/>
              <a:t> in red appear to hinder model fit. TFs in blue appear to improve model fit. Dashed line indicated linear improvement in LSE as # of parameters increases.”</a:t>
            </a:r>
            <a:endParaRPr lang="en-US" b="1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</a:t>
            </a:r>
            <a:r>
              <a:rPr lang="en-US" b="1" dirty="0" smtClean="0"/>
              <a:t>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0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383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Driven</a:t>
            </a:r>
            <a:r>
              <a:rPr lang="en-US" baseline="0" dirty="0" smtClean="0"/>
              <a:t> primarily by parameter number (whole numbers vs. LSE in decimals</a:t>
            </a:r>
            <a:r>
              <a:rPr lang="is-IS" baseline="0" dirty="0" smtClean="0"/>
              <a:t>… need to alter constants).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0BAF8-0D84-7740-AA01-65D173A6FA6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18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19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3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6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6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40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38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59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9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08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8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74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59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4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2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4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49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45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0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89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0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25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3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163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04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9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4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6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6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4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6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/blob/master/data/Spring2017/bouldardii2_GRNmap_inputs_outputs/db1-through-db6_GRN_Gene_Lists.xlsx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90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7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91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0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725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90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54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1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42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704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18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58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5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79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3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70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359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2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13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99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0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59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/blob/master/documents/Weight-Distributions_Six-Networks_BK2017213.pptx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811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269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61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Original</a:t>
            </a:r>
            <a:r>
              <a:rPr lang="en-US" b="0" baseline="0" dirty="0" smtClean="0"/>
              <a:t> Note: GCR2, ZAP1, &amp; others have relatively consistent production rates. Can we compare these estimates to published values?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346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23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4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85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88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28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9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/blob/master/documents/L-Curve-Analysis_Varied-Optimization-Data-Size_BK20170909.pptx</a:t>
            </a:r>
          </a:p>
          <a:p>
            <a:endParaRPr lang="en-US" dirty="0" smtClean="0"/>
          </a:p>
          <a:p>
            <a:r>
              <a:rPr lang="en-US" b="1" dirty="0" smtClean="0"/>
              <a:t>Issue 1: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/GRNmap/issues/351</a:t>
            </a:r>
          </a:p>
          <a:p>
            <a:endParaRPr lang="en-US" b="0" dirty="0" smtClean="0"/>
          </a:p>
          <a:p>
            <a:r>
              <a:rPr lang="en-US" b="1" dirty="0" smtClean="0"/>
              <a:t>Issue 2: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44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/blob/master/documents/Five-Networks_Bar-Chart-Analysis_BK20161116.pptx</a:t>
            </a:r>
          </a:p>
          <a:p>
            <a:endParaRPr lang="en-US" dirty="0" smtClean="0"/>
          </a:p>
          <a:p>
            <a:pPr marL="0" marR="0" indent="0" algn="l" defTabSz="45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/GRNmap/issues/274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955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When present, GCN4 has eigenvector centrality of 1.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53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14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A114D-3F6D-426C-84B2-29EE28586C7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19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/blob/master/data/Spring2017/15-gene_networks_analysis/Graph-Statistics-Comparison_BK20170315.pptx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37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/blob/master/data/Spring2017/15-gene_networks_analysis/Regulatory-Relationships_Six-Networks_BK20170313.xlsx</a:t>
            </a:r>
          </a:p>
          <a:p>
            <a:endParaRPr lang="en-US" dirty="0" smtClean="0"/>
          </a:p>
          <a:p>
            <a:pPr marL="0" marR="0" indent="0" algn="l" defTabSz="457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75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/blob/master/data/Spring2017/15-gene_networks_analysis/Regulatory-Relationships_Six-Networks_BK20170313.xlsx</a:t>
            </a:r>
          </a:p>
          <a:p>
            <a:endParaRPr lang="en-US" b="0" dirty="0" smtClean="0"/>
          </a:p>
          <a:p>
            <a:r>
              <a:rPr lang="en-US" b="1" dirty="0" smtClean="0"/>
              <a:t>Issue: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/GRNmap/issues/315</a:t>
            </a:r>
          </a:p>
          <a:p>
            <a:endParaRPr lang="en-US" b="0" dirty="0" smtClean="0"/>
          </a:p>
          <a:p>
            <a:r>
              <a:rPr lang="en-US" b="0" dirty="0" smtClean="0"/>
              <a:t>Motif from poster: HMO1 </a:t>
            </a:r>
            <a:r>
              <a:rPr lang="en-US" b="0" dirty="0" smtClean="0">
                <a:sym typeface="Wingdings"/>
              </a:rPr>
              <a:t> CIN5  YHP1  GLN3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0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893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 </a:t>
            </a:r>
            <a:r>
              <a:rPr lang="en-US" b="0" dirty="0" smtClean="0"/>
              <a:t>https://</a:t>
            </a:r>
            <a:r>
              <a:rPr lang="en-US" b="0" dirty="0" err="1" smtClean="0"/>
              <a:t>github.com</a:t>
            </a:r>
            <a:r>
              <a:rPr lang="en-US" b="0" dirty="0" smtClean="0"/>
              <a:t>/</a:t>
            </a:r>
            <a:r>
              <a:rPr lang="en-US" b="0" dirty="0" err="1" smtClean="0"/>
              <a:t>kdahlquist</a:t>
            </a:r>
            <a:r>
              <a:rPr lang="en-US" b="0" dirty="0" smtClean="0"/>
              <a:t>/</a:t>
            </a:r>
            <a:r>
              <a:rPr lang="en-US" b="0" dirty="0" err="1" smtClean="0"/>
              <a:t>DahlquistLab</a:t>
            </a:r>
            <a:r>
              <a:rPr lang="en-US" b="0" dirty="0" smtClean="0"/>
              <a:t>/blob/master/documents/NEW_BK_GRNmap_Testing_network_presentation-all-strains_20161030.pptx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15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70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022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48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16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04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79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87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093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383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Source: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https://</a:t>
            </a:r>
            <a:r>
              <a:rPr lang="en-US" b="0" baseline="0" dirty="0" err="1" smtClean="0"/>
              <a:t>github.com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kdahlquist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DahlquistLab</a:t>
            </a:r>
            <a:r>
              <a:rPr lang="en-US" b="0" baseline="0" dirty="0" smtClean="0"/>
              <a:t>/blob/master/data/Spring2017/15-gene_networks_analysis/Expression-plots_db1-6_Organized-by-Significant-Pvalues.pptx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57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1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84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84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8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44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85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771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157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5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55"/>
            <a:ext cx="19392902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32" y="7368555"/>
            <a:ext cx="19400520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3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1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82" y="1310647"/>
            <a:ext cx="14439902" cy="5577845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67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82" y="6888497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92"/>
            <a:ext cx="26334720" cy="2720347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3859" indent="0">
              <a:buNone/>
              <a:defRPr sz="13400"/>
            </a:lvl2pPr>
            <a:lvl3pPr marL="4387718" indent="0">
              <a:buNone/>
              <a:defRPr sz="11500"/>
            </a:lvl3pPr>
            <a:lvl4pPr marL="6581578" indent="0">
              <a:buNone/>
              <a:defRPr sz="9600"/>
            </a:lvl4pPr>
            <a:lvl5pPr marL="8775432" indent="0">
              <a:buNone/>
              <a:defRPr sz="9600"/>
            </a:lvl5pPr>
            <a:lvl6pPr marL="10969286" indent="0">
              <a:buNone/>
              <a:defRPr sz="9600"/>
            </a:lvl6pPr>
            <a:lvl7pPr marL="13163146" indent="0">
              <a:buNone/>
              <a:defRPr sz="9600"/>
            </a:lvl7pPr>
            <a:lvl8pPr marL="15357005" indent="0">
              <a:buNone/>
              <a:defRPr sz="9600"/>
            </a:lvl8pPr>
            <a:lvl9pPr marL="1755086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35"/>
            <a:ext cx="26334720" cy="386334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7"/>
            <a:ext cx="39502080" cy="54864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77"/>
            <a:ext cx="39502080" cy="2172462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97"/>
            <a:ext cx="138988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5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193859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392" indent="-1645392" algn="l" defTabSz="2193859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18" indent="-1371158" algn="l" defTabSz="2193859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4643" indent="-1096925" algn="l" defTabSz="2193859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8502" indent="-1096925" algn="l" defTabSz="2193859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2362" indent="-1096925" algn="l" defTabSz="2193859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6221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08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393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7789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859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771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57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5432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928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314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7005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864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4" Type="http://schemas.openxmlformats.org/officeDocument/2006/relationships/image" Target="../media/image206.jpg"/><Relationship Id="rId5" Type="http://schemas.openxmlformats.org/officeDocument/2006/relationships/image" Target="../media/image207.jpg"/><Relationship Id="rId6" Type="http://schemas.openxmlformats.org/officeDocument/2006/relationships/image" Target="../media/image208.jpg"/><Relationship Id="rId7" Type="http://schemas.openxmlformats.org/officeDocument/2006/relationships/image" Target="../media/image19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4" Type="http://schemas.openxmlformats.org/officeDocument/2006/relationships/image" Target="../media/image210.jpg"/><Relationship Id="rId5" Type="http://schemas.openxmlformats.org/officeDocument/2006/relationships/image" Target="../media/image211.jpg"/><Relationship Id="rId6" Type="http://schemas.openxmlformats.org/officeDocument/2006/relationships/image" Target="../media/image212.jpg"/><Relationship Id="rId7" Type="http://schemas.openxmlformats.org/officeDocument/2006/relationships/image" Target="../media/image213.jpg"/><Relationship Id="rId8" Type="http://schemas.openxmlformats.org/officeDocument/2006/relationships/image" Target="../media/image2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4" Type="http://schemas.openxmlformats.org/officeDocument/2006/relationships/image" Target="../media/image216.jpg"/><Relationship Id="rId5" Type="http://schemas.openxmlformats.org/officeDocument/2006/relationships/image" Target="../media/image217.jpg"/><Relationship Id="rId6" Type="http://schemas.openxmlformats.org/officeDocument/2006/relationships/image" Target="../media/image2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4" Type="http://schemas.openxmlformats.org/officeDocument/2006/relationships/image" Target="../media/image220.jpg"/><Relationship Id="rId5" Type="http://schemas.openxmlformats.org/officeDocument/2006/relationships/image" Target="../media/image221.jpg"/><Relationship Id="rId6" Type="http://schemas.openxmlformats.org/officeDocument/2006/relationships/image" Target="../media/image222.jpg"/><Relationship Id="rId7" Type="http://schemas.openxmlformats.org/officeDocument/2006/relationships/image" Target="../media/image223.jpg"/><Relationship Id="rId8" Type="http://schemas.openxmlformats.org/officeDocument/2006/relationships/image" Target="../media/image2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32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33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34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35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4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7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38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53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54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55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56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5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5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5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6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emf"/><Relationship Id="rId12" Type="http://schemas.openxmlformats.org/officeDocument/2006/relationships/package" Target="../embeddings/Microsoft_Excel_Sheet3.xlsx"/><Relationship Id="rId13" Type="http://schemas.openxmlformats.org/officeDocument/2006/relationships/image" Target="../media/image55.emf"/><Relationship Id="rId14" Type="http://schemas.openxmlformats.org/officeDocument/2006/relationships/package" Target="../embeddings/Microsoft_Excel_Sheet4.xlsx"/><Relationship Id="rId15" Type="http://schemas.openxmlformats.org/officeDocument/2006/relationships/image" Target="../media/image5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package" Target="../embeddings/Microsoft_Excel_Sheet1.xlsx"/><Relationship Id="rId9" Type="http://schemas.openxmlformats.org/officeDocument/2006/relationships/image" Target="../media/image53.emf"/><Relationship Id="rId10" Type="http://schemas.openxmlformats.org/officeDocument/2006/relationships/package" Target="../embeddings/Microsoft_Excel_Sheet2.xlsx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package" Target="../embeddings/Microsoft_Excel_Sheet7.xlsx"/><Relationship Id="rId13" Type="http://schemas.openxmlformats.org/officeDocument/2006/relationships/image" Target="../media/image63.emf"/><Relationship Id="rId14" Type="http://schemas.openxmlformats.org/officeDocument/2006/relationships/package" Target="../embeddings/Microsoft_Excel_Sheet8.xlsx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package" Target="../embeddings/Microsoft_Excel_Sheet5.xlsx"/><Relationship Id="rId9" Type="http://schemas.openxmlformats.org/officeDocument/2006/relationships/image" Target="../media/image61.emf"/><Relationship Id="rId10" Type="http://schemas.openxmlformats.org/officeDocument/2006/relationships/package" Target="../embeddings/Microsoft_Excel_Sheet6.xlsx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emf"/><Relationship Id="rId12" Type="http://schemas.openxmlformats.org/officeDocument/2006/relationships/package" Target="../embeddings/Microsoft_Excel_Sheet11.xlsx"/><Relationship Id="rId13" Type="http://schemas.openxmlformats.org/officeDocument/2006/relationships/image" Target="../media/image71.emf"/><Relationship Id="rId14" Type="http://schemas.openxmlformats.org/officeDocument/2006/relationships/package" Target="../embeddings/Microsoft_Excel_Sheet12.xlsx"/><Relationship Id="rId15" Type="http://schemas.openxmlformats.org/officeDocument/2006/relationships/image" Target="../media/image7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Relationship Id="rId8" Type="http://schemas.openxmlformats.org/officeDocument/2006/relationships/package" Target="../embeddings/Microsoft_Excel_Sheet9.xlsx"/><Relationship Id="rId9" Type="http://schemas.openxmlformats.org/officeDocument/2006/relationships/image" Target="../media/image69.emf"/><Relationship Id="rId10" Type="http://schemas.openxmlformats.org/officeDocument/2006/relationships/package" Target="../embeddings/Microsoft_Excel_Sheet10.xlsx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14.xlsx"/><Relationship Id="rId12" Type="http://schemas.openxmlformats.org/officeDocument/2006/relationships/image" Target="../media/image78.emf"/><Relationship Id="rId13" Type="http://schemas.openxmlformats.org/officeDocument/2006/relationships/package" Target="../embeddings/Microsoft_Excel_Sheet15.xlsx"/><Relationship Id="rId14" Type="http://schemas.openxmlformats.org/officeDocument/2006/relationships/image" Target="../media/image79.emf"/><Relationship Id="rId15" Type="http://schemas.openxmlformats.org/officeDocument/2006/relationships/package" Target="../embeddings/Microsoft_Excel_Sheet16.xlsx"/><Relationship Id="rId16" Type="http://schemas.openxmlformats.org/officeDocument/2006/relationships/image" Target="../media/image80.emf"/><Relationship Id="rId17" Type="http://schemas.openxmlformats.org/officeDocument/2006/relationships/package" Target="../embeddings/Microsoft_Excel_Sheet17.xlsx"/><Relationship Id="rId18" Type="http://schemas.openxmlformats.org/officeDocument/2006/relationships/image" Target="../media/image8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86.jpg"/><Relationship Id="rId9" Type="http://schemas.openxmlformats.org/officeDocument/2006/relationships/package" Target="../embeddings/Microsoft_Excel_Sheet13.xlsx"/><Relationship Id="rId10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4" Type="http://schemas.openxmlformats.org/officeDocument/2006/relationships/image" Target="../media/image100.jpg"/><Relationship Id="rId5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4" Type="http://schemas.openxmlformats.org/officeDocument/2006/relationships/image" Target="../media/image122.jpg"/><Relationship Id="rId5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4" Type="http://schemas.openxmlformats.org/officeDocument/2006/relationships/image" Target="../media/image129.jpg"/><Relationship Id="rId5" Type="http://schemas.openxmlformats.org/officeDocument/2006/relationships/image" Target="../media/image130.jpg"/><Relationship Id="rId6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4" Type="http://schemas.openxmlformats.org/officeDocument/2006/relationships/image" Target="../media/image133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4" Type="http://schemas.openxmlformats.org/officeDocument/2006/relationships/image" Target="../media/image137.jpg"/><Relationship Id="rId5" Type="http://schemas.openxmlformats.org/officeDocument/2006/relationships/image" Target="../media/image138.jpg"/><Relationship Id="rId6" Type="http://schemas.openxmlformats.org/officeDocument/2006/relationships/image" Target="../media/image13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jpg"/><Relationship Id="rId6" Type="http://schemas.openxmlformats.org/officeDocument/2006/relationships/image" Target="../media/image1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6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9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60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4" Type="http://schemas.openxmlformats.org/officeDocument/2006/relationships/image" Target="../media/image163.jpeg"/><Relationship Id="rId5" Type="http://schemas.openxmlformats.org/officeDocument/2006/relationships/image" Target="../media/image164.jpeg"/><Relationship Id="rId6" Type="http://schemas.openxmlformats.org/officeDocument/2006/relationships/image" Target="../media/image165.jpeg"/><Relationship Id="rId7" Type="http://schemas.openxmlformats.org/officeDocument/2006/relationships/image" Target="../media/image166.jpeg"/><Relationship Id="rId8" Type="http://schemas.openxmlformats.org/officeDocument/2006/relationships/image" Target="../media/image167.jpeg"/><Relationship Id="rId9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4" Type="http://schemas.openxmlformats.org/officeDocument/2006/relationships/image" Target="../media/image170.jpeg"/><Relationship Id="rId5" Type="http://schemas.openxmlformats.org/officeDocument/2006/relationships/image" Target="../media/image171.jpeg"/><Relationship Id="rId6" Type="http://schemas.openxmlformats.org/officeDocument/2006/relationships/image" Target="../media/image172.jpeg"/><Relationship Id="rId7" Type="http://schemas.openxmlformats.org/officeDocument/2006/relationships/image" Target="../media/image173.jpeg"/><Relationship Id="rId8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4" Type="http://schemas.openxmlformats.org/officeDocument/2006/relationships/image" Target="../media/image176.jpeg"/><Relationship Id="rId5" Type="http://schemas.openxmlformats.org/officeDocument/2006/relationships/image" Target="../media/image177.jpeg"/><Relationship Id="rId6" Type="http://schemas.openxmlformats.org/officeDocument/2006/relationships/image" Target="../media/image178.jpeg"/><Relationship Id="rId7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68.jpg"/><Relationship Id="rId5" Type="http://schemas.openxmlformats.org/officeDocument/2006/relationships/image" Target="../media/image75.jpg"/><Relationship Id="rId6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4" Type="http://schemas.openxmlformats.org/officeDocument/2006/relationships/image" Target="../media/image181.jpeg"/><Relationship Id="rId5" Type="http://schemas.openxmlformats.org/officeDocument/2006/relationships/image" Target="../media/image182.jpeg"/><Relationship Id="rId6" Type="http://schemas.openxmlformats.org/officeDocument/2006/relationships/image" Target="../media/image183.jpeg"/><Relationship Id="rId7" Type="http://schemas.openxmlformats.org/officeDocument/2006/relationships/image" Target="../media/image184.jpeg"/><Relationship Id="rId8" Type="http://schemas.openxmlformats.org/officeDocument/2006/relationships/image" Target="../media/image185.jpeg"/><Relationship Id="rId9" Type="http://schemas.openxmlformats.org/officeDocument/2006/relationships/image" Target="../media/image186.jpeg"/><Relationship Id="rId10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6.jp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7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4" Type="http://schemas.openxmlformats.org/officeDocument/2006/relationships/image" Target="../media/image98.jpg"/><Relationship Id="rId5" Type="http://schemas.openxmlformats.org/officeDocument/2006/relationships/image" Target="../media/image18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4" Type="http://schemas.openxmlformats.org/officeDocument/2006/relationships/image" Target="../media/image190.jpeg"/><Relationship Id="rId5" Type="http://schemas.openxmlformats.org/officeDocument/2006/relationships/image" Target="../media/image191.jpeg"/><Relationship Id="rId6" Type="http://schemas.openxmlformats.org/officeDocument/2006/relationships/image" Target="../media/image192.jpeg"/><Relationship Id="rId7" Type="http://schemas.openxmlformats.org/officeDocument/2006/relationships/image" Target="../media/image193.jpeg"/><Relationship Id="rId8" Type="http://schemas.openxmlformats.org/officeDocument/2006/relationships/image" Target="../media/image19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4" Type="http://schemas.openxmlformats.org/officeDocument/2006/relationships/image" Target="../media/image196.jpg"/><Relationship Id="rId5" Type="http://schemas.openxmlformats.org/officeDocument/2006/relationships/image" Target="../media/image197.jpg"/><Relationship Id="rId6" Type="http://schemas.openxmlformats.org/officeDocument/2006/relationships/image" Target="../media/image198.jpg"/><Relationship Id="rId7" Type="http://schemas.openxmlformats.org/officeDocument/2006/relationships/image" Target="../media/image19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4" Type="http://schemas.openxmlformats.org/officeDocument/2006/relationships/image" Target="../media/image201.jpg"/><Relationship Id="rId5" Type="http://schemas.openxmlformats.org/officeDocument/2006/relationships/image" Target="../media/image202.jpg"/><Relationship Id="rId6" Type="http://schemas.openxmlformats.org/officeDocument/2006/relationships/image" Target="../media/image203.jpg"/><Relationship Id="rId7" Type="http://schemas.openxmlformats.org/officeDocument/2006/relationships/image" Target="../media/image20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68462"/>
            <a:ext cx="43891200" cy="16202171"/>
          </a:xfrm>
        </p:spPr>
        <p:txBody>
          <a:bodyPr>
            <a:noAutofit/>
          </a:bodyPr>
          <a:lstStyle/>
          <a:p>
            <a:r>
              <a:rPr lang="en-US" sz="14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of Small Database-Derived and Random Gene Regulatory Networks Elucidates the Transcriptional Response to Cold Shock in </a:t>
            </a:r>
            <a:r>
              <a:rPr lang="en-US" sz="147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Saccharomyces Cerevisiae</a:t>
            </a:r>
            <a:endParaRPr lang="en-US" sz="14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1973" y="20170633"/>
            <a:ext cx="32918400" cy="10941456"/>
          </a:xfrm>
        </p:spPr>
        <p:txBody>
          <a:bodyPr>
            <a:noAutofit/>
          </a:bodyPr>
          <a:lstStyle/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Data Analysis Team</a:t>
            </a:r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Kam D. Dahlquist</a:t>
            </a:r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, Ph.D. and </a:t>
            </a:r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Ben G. </a:t>
            </a:r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Fitzpatrick, Ph.D.</a:t>
            </a:r>
          </a:p>
          <a:p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8200" dirty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8200" dirty="0" smtClean="0">
                <a:latin typeface="Arial" panose="020B0604020202020204" pitchFamily="34" charset="0"/>
                <a:cs typeface="Arial" panose="020B0604020202020204" pitchFamily="34" charset="0"/>
              </a:rPr>
              <a:t>Fall 2016 — Fall 2017</a:t>
            </a:r>
            <a:endParaRPr lang="en-US" sz="8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1" y="3927111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691" y="3927111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1" y="1842429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691" y="1842429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6944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ASH1, CIN5, GCN4,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GLN3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01417"/>
              </p:ext>
            </p:extLst>
          </p:nvPr>
        </p:nvGraphicFramePr>
        <p:xfrm>
          <a:off x="18528046" y="374424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0.0829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0.0091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0.5202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0.0723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0.7639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0.4535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17948"/>
              </p:ext>
            </p:extLst>
          </p:nvPr>
        </p:nvGraphicFramePr>
        <p:xfrm>
          <a:off x="37561404" y="374424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97363"/>
              </p:ext>
            </p:extLst>
          </p:nvPr>
        </p:nvGraphicFramePr>
        <p:xfrm>
          <a:off x="18528046" y="1824142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22865"/>
              </p:ext>
            </p:extLst>
          </p:nvPr>
        </p:nvGraphicFramePr>
        <p:xfrm>
          <a:off x="37559004" y="18217370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4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88" y="6621509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550" y="6621509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218" y="6621509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15" y="19145640"/>
            <a:ext cx="13167355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181" y="191456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237" y="1740523"/>
            <a:ext cx="38083181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no significant p values for any of the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3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2" y="5978261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363" y="5978261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526" y="5978261"/>
            <a:ext cx="13167355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6" y="19221307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395" y="19145621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504" y="19221307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5654" y="1589170"/>
            <a:ext cx="3853723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60" y="5524238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78" y="5524238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60" y="19751040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78" y="19751040"/>
            <a:ext cx="13167360" cy="13167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2878" y="2043226"/>
            <a:ext cx="35415658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for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87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8285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42" y="5978285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080" y="5978285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1040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542" y="19751040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080" y="19751040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5908" y="2270258"/>
            <a:ext cx="37402114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6 expression plots of genes with no significant p values for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0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Identifying Determinants </a:t>
            </a:r>
            <a:br>
              <a:rPr lang="en-US" dirty="0" smtClean="0"/>
            </a:br>
            <a:r>
              <a:rPr lang="en-US" dirty="0" smtClean="0"/>
              <a:t>of MSE in db1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40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760"/>
            <a:ext cx="39502080" cy="5486400"/>
          </a:xfrm>
        </p:spPr>
        <p:txBody>
          <a:bodyPr/>
          <a:lstStyle/>
          <a:p>
            <a:r>
              <a:rPr lang="en-US" dirty="0" smtClean="0"/>
              <a:t>db1: </a:t>
            </a:r>
            <a:r>
              <a:rPr lang="en-US" dirty="0" err="1" smtClean="0"/>
              <a:t>Collinearity</a:t>
            </a:r>
            <a:r>
              <a:rPr lang="en-US" dirty="0" smtClean="0"/>
              <a:t> Assessment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7910"/>
            <a:ext cx="44531280" cy="1709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8" y="5631204"/>
            <a:ext cx="36210240" cy="65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0" y="6728462"/>
            <a:ext cx="4389120" cy="3291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1318" y="2830830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1318" y="2574798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5" y="22821902"/>
            <a:ext cx="43124122" cy="1097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1760" y="14996165"/>
            <a:ext cx="6583680" cy="14264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60858" y="-97164"/>
            <a:ext cx="27417893" cy="33015566"/>
            <a:chOff x="1219200" y="-310515"/>
            <a:chExt cx="6634162" cy="798860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-310515"/>
              <a:ext cx="6634162" cy="798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3811471" y="4980337"/>
              <a:ext cx="533400" cy="533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729338" y="3604646"/>
              <a:ext cx="533400" cy="533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10000" y="5513737"/>
              <a:ext cx="533400" cy="46807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112960" y="21984878"/>
            <a:ext cx="621792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Clustering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021520" y="16266427"/>
            <a:ext cx="621792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Eccentricity</a:t>
            </a:r>
          </a:p>
        </p:txBody>
      </p:sp>
      <p:sp>
        <p:nvSpPr>
          <p:cNvPr id="15" name="Oval 14"/>
          <p:cNvSpPr/>
          <p:nvPr/>
        </p:nvSpPr>
        <p:spPr>
          <a:xfrm>
            <a:off x="19222889" y="25796659"/>
            <a:ext cx="1259688" cy="34641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Multiply 12"/>
          <p:cNvSpPr/>
          <p:nvPr/>
        </p:nvSpPr>
        <p:spPr>
          <a:xfrm>
            <a:off x="41386166" y="24147902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39923126" y="16266427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172889" y="25908022"/>
            <a:ext cx="1259688" cy="518160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Multiply 18"/>
          <p:cNvSpPr/>
          <p:nvPr/>
        </p:nvSpPr>
        <p:spPr>
          <a:xfrm>
            <a:off x="39502080" y="22127976"/>
            <a:ext cx="1773514" cy="162969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112965" y="24147907"/>
            <a:ext cx="69504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sz="7700" dirty="0"/>
              <a:t>Eigencentrality</a:t>
            </a:r>
          </a:p>
        </p:txBody>
      </p:sp>
      <p:sp>
        <p:nvSpPr>
          <p:cNvPr id="21" name="Oval 20"/>
          <p:cNvSpPr/>
          <p:nvPr/>
        </p:nvSpPr>
        <p:spPr>
          <a:xfrm>
            <a:off x="33121764" y="25908026"/>
            <a:ext cx="1259688" cy="44500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7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4869214"/>
            <a:ext cx="36118800" cy="48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5720"/>
            <a:ext cx="4169664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db1: Final Model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31520" y="20985502"/>
            <a:ext cx="42428160" cy="11932920"/>
          </a:xfrm>
        </p:spPr>
        <p:txBody>
          <a:bodyPr>
            <a:normAutofit/>
          </a:bodyPr>
          <a:lstStyle/>
          <a:p>
            <a:r>
              <a:rPr lang="en-US" sz="9600" dirty="0"/>
              <a:t>Preliminary Conclusions:</a:t>
            </a:r>
          </a:p>
          <a:p>
            <a:pPr lvl="1"/>
            <a:r>
              <a:rPr lang="en-US" sz="8600" dirty="0" smtClean="0"/>
              <a:t>~50</a:t>
            </a:r>
            <a:r>
              <a:rPr lang="en-US" sz="8600" dirty="0"/>
              <a:t>% of the variance in how well the model fit expression data for each TF (MSE) could be explained via d, optimized p, in degree, &amp; closeness centrality </a:t>
            </a:r>
          </a:p>
          <a:p>
            <a:pPr lvl="1"/>
            <a:r>
              <a:rPr lang="en-US" sz="8600" dirty="0"/>
              <a:t>Better fit achieved when:</a:t>
            </a:r>
          </a:p>
          <a:p>
            <a:pPr lvl="2"/>
            <a:r>
              <a:rPr lang="en-US" sz="6700" b="1" dirty="0">
                <a:solidFill>
                  <a:srgbClr val="FF0000"/>
                </a:solidFill>
              </a:rPr>
              <a:t>In degree is high</a:t>
            </a:r>
          </a:p>
          <a:p>
            <a:pPr lvl="2"/>
            <a:r>
              <a:rPr lang="en-US" sz="6700" dirty="0"/>
              <a:t>Closeness centrality is high</a:t>
            </a:r>
          </a:p>
          <a:p>
            <a:pPr lvl="2"/>
            <a:r>
              <a:rPr lang="en-US" sz="6700" dirty="0"/>
              <a:t>Degradation rate is high</a:t>
            </a:r>
          </a:p>
          <a:p>
            <a:pPr lvl="2"/>
            <a:r>
              <a:rPr lang="en-US" sz="6700" dirty="0"/>
              <a:t>Optimized production rate is low</a:t>
            </a:r>
          </a:p>
          <a:p>
            <a:pPr lvl="1"/>
            <a:endParaRPr lang="en-US" sz="8600" dirty="0"/>
          </a:p>
          <a:p>
            <a:pPr lvl="1"/>
            <a:endParaRPr lang="en-US" sz="8600" dirty="0"/>
          </a:p>
        </p:txBody>
      </p:sp>
      <p:sp>
        <p:nvSpPr>
          <p:cNvPr id="6" name="Rectangle 5"/>
          <p:cNvSpPr/>
          <p:nvPr/>
        </p:nvSpPr>
        <p:spPr>
          <a:xfrm>
            <a:off x="9509765" y="6217920"/>
            <a:ext cx="4389120" cy="3291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696" tIns="219355" rIns="438696" bIns="219355"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10972822"/>
            <a:ext cx="43616880" cy="1001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6093440" y="27432000"/>
            <a:ext cx="1463040" cy="2194560"/>
            <a:chOff x="3276600" y="5715000"/>
            <a:chExt cx="304800" cy="457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276600" y="57150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581400" y="571500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276600" y="61722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7556480" y="29992320"/>
            <a:ext cx="1463040" cy="2194560"/>
            <a:chOff x="3276600" y="5715000"/>
            <a:chExt cx="304800" cy="4572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276600" y="57150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581400" y="5715000"/>
              <a:ext cx="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76600" y="6172200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7922245" y="27432017"/>
            <a:ext cx="24505920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dirty="0" smtClean="0"/>
              <a:t>Cooperative Effect (?)—Reg. by several </a:t>
            </a:r>
            <a:r>
              <a:rPr lang="en-US" dirty="0" err="1" smtClean="0"/>
              <a:t>indep</a:t>
            </a:r>
            <a:r>
              <a:rPr lang="en-US" dirty="0" smtClean="0"/>
              <a:t>. motifs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751040" y="30203225"/>
            <a:ext cx="22311360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r>
              <a:rPr lang="en-US" dirty="0" smtClean="0"/>
              <a:t>Both favor low [Transcription Factor].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55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Determinants of Node </a:t>
            </a:r>
            <a:r>
              <a:rPr lang="en-US" dirty="0" err="1" smtClean="0"/>
              <a:t>MSE:minMSE</a:t>
            </a:r>
            <a:r>
              <a:rPr lang="en-US" dirty="0" smtClean="0"/>
              <a:t> Ratios in db1-db6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7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7" y="4312123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51" y="4312123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27" y="1855750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151" y="1855750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881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SFP1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28472"/>
              </p:ext>
            </p:extLst>
          </p:nvPr>
        </p:nvGraphicFramePr>
        <p:xfrm>
          <a:off x="18905244" y="4083535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56831"/>
              </p:ext>
            </p:extLst>
          </p:nvPr>
        </p:nvGraphicFramePr>
        <p:xfrm>
          <a:off x="18905244" y="1832805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28551"/>
              </p:ext>
            </p:extLst>
          </p:nvPr>
        </p:nvGraphicFramePr>
        <p:xfrm>
          <a:off x="36290268" y="18328058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26970"/>
              </p:ext>
            </p:extLst>
          </p:nvPr>
        </p:nvGraphicFramePr>
        <p:xfrm>
          <a:off x="36290268" y="4083535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58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014" y="10740660"/>
            <a:ext cx="43429186" cy="10989634"/>
          </a:xfrm>
        </p:spPr>
        <p:txBody>
          <a:bodyPr>
            <a:noAutofit/>
          </a:bodyPr>
          <a:lstStyle/>
          <a:p>
            <a: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 of db5 to Random Networks </a:t>
            </a:r>
            <a:b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 the Same Number of Nodes and Edges</a:t>
            </a:r>
            <a:br>
              <a:rPr lang="en-US" sz="14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4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  <a:endParaRPr lang="en-US" sz="14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0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8" y="4952839"/>
            <a:ext cx="42274080" cy="23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8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3031"/>
            <a:ext cx="43517547" cy="244786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44642" y="28763417"/>
            <a:ext cx="39446048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A database-derived network </a:t>
            </a:r>
            <a:r>
              <a:rPr lang="en-US" sz="8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(db5) was </a:t>
            </a:r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modeled better in comparison to random networks, providing evidence that the network explains the biological response to cold shock.</a:t>
            </a:r>
          </a:p>
        </p:txBody>
      </p:sp>
    </p:spTree>
    <p:extLst>
      <p:ext uri="{BB962C8B-B14F-4D97-AF65-F5344CB8AC3E}">
        <p14:creationId xmlns:p14="http://schemas.microsoft.com/office/powerpoint/2010/main" val="27777934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Best Random Networks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53284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3535680"/>
            <a:ext cx="43891200" cy="29382720"/>
          </a:xfrm>
        </p:spPr>
      </p:pic>
    </p:spTree>
    <p:extLst>
      <p:ext uri="{BB962C8B-B14F-4D97-AF65-F5344CB8AC3E}">
        <p14:creationId xmlns:p14="http://schemas.microsoft.com/office/powerpoint/2010/main" val="46228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+ 3 Best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3535680"/>
            <a:ext cx="43891200" cy="29382720"/>
          </a:xfrm>
        </p:spPr>
      </p:pic>
    </p:spTree>
    <p:extLst>
      <p:ext uri="{BB962C8B-B14F-4D97-AF65-F5344CB8AC3E}">
        <p14:creationId xmlns:p14="http://schemas.microsoft.com/office/powerpoint/2010/main" val="83207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Middle + 3 Best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6361296" y="3539266"/>
            <a:ext cx="43891200" cy="29382720"/>
          </a:xfrm>
        </p:spPr>
      </p:pic>
      <p:sp>
        <p:nvSpPr>
          <p:cNvPr id="3" name="Rectangle 2"/>
          <p:cNvSpPr/>
          <p:nvPr/>
        </p:nvSpPr>
        <p:spPr>
          <a:xfrm>
            <a:off x="4937760" y="21366497"/>
            <a:ext cx="2499360" cy="1600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840" tIns="219422" rIns="438840" bIns="219422"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13718436" y="14775483"/>
            <a:ext cx="28491346" cy="1731956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7437125" y="22133379"/>
            <a:ext cx="6281299" cy="9961675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7437125" y="14775470"/>
            <a:ext cx="6281299" cy="739111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4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>db5 vs. 3 Worst Random Networks</a:t>
            </a:r>
            <a:endParaRPr lang="en-US" sz="96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40115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5897"/>
            <a:ext cx="43891200" cy="24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8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6946"/>
            <a:ext cx="43891200" cy="24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7" y="4081114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411" y="4081114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7" y="18424296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411" y="18424296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9474"/>
            <a:ext cx="43891200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SWI4, YHP1, YOX1,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06072"/>
              </p:ext>
            </p:extLst>
          </p:nvPr>
        </p:nvGraphicFramePr>
        <p:xfrm>
          <a:off x="36701748" y="385252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60653"/>
              </p:ext>
            </p:extLst>
          </p:nvPr>
        </p:nvGraphicFramePr>
        <p:xfrm>
          <a:off x="19524262" y="385252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0928"/>
              </p:ext>
            </p:extLst>
          </p:nvPr>
        </p:nvGraphicFramePr>
        <p:xfrm>
          <a:off x="19524262" y="18188494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22931"/>
              </p:ext>
            </p:extLst>
          </p:nvPr>
        </p:nvGraphicFramePr>
        <p:xfrm>
          <a:off x="36667452" y="18188494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74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763" y="19362907"/>
            <a:ext cx="10615776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72800" y="17978246"/>
            <a:ext cx="1280160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964" y="19385280"/>
            <a:ext cx="10646453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486511" y="179222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238" y="19398504"/>
            <a:ext cx="10644446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86892" y="179222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7" y="2926080"/>
            <a:ext cx="10846450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13721" y="14630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205" y="2926080"/>
            <a:ext cx="10989677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1214092" y="146304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646" y="2921659"/>
            <a:ext cx="10681560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93561" y="1498301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8911" y="8980563"/>
            <a:ext cx="9086246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1"/>
          <a:stretch/>
        </p:blipFill>
        <p:spPr bwMode="auto">
          <a:xfrm>
            <a:off x="0" y="10753344"/>
            <a:ext cx="10687718" cy="1228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8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09760" y="14827675"/>
            <a:ext cx="12801600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7*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48337" y="14989699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93561" y="14827675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31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16441" y="219456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55001" y="2194560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16*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86892" y="2229821"/>
            <a:ext cx="13260696" cy="162485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sz="77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Network 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514" y="8300014"/>
            <a:ext cx="9086246" cy="1772587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db5 Network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2795"/>
            <a:ext cx="9928973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0" y="16452734"/>
            <a:ext cx="11456659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081" y="3720840"/>
            <a:ext cx="11196187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640" y="3854875"/>
            <a:ext cx="11567712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662" y="16452734"/>
            <a:ext cx="11271576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87" y="16452734"/>
            <a:ext cx="11311963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47" y="3740299"/>
            <a:ext cx="11241307" cy="92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4560" y="27066257"/>
            <a:ext cx="39867840" cy="7090968"/>
          </a:xfrm>
          <a:prstGeom prst="rect">
            <a:avLst/>
          </a:prstGeom>
          <a:noFill/>
        </p:spPr>
        <p:txBody>
          <a:bodyPr wrap="square" lIns="438696" tIns="219355" rIns="438696" bIns="219355" rtlCol="0">
            <a:spAutoFit/>
          </a:bodyPr>
          <a:lstStyle/>
          <a:p>
            <a:pPr marL="1370938" indent="-1370938">
              <a:buFont typeface="Arial" panose="020B0604020202020204" pitchFamily="34" charset="0"/>
              <a:buChar char="•"/>
            </a:pPr>
            <a:r>
              <a:rPr lang="en-US" dirty="0" smtClean="0"/>
              <a:t>Similarities are visible between the weight distributions of the best and 	      worst performing random networks.</a:t>
            </a:r>
          </a:p>
          <a:p>
            <a:pPr marL="1370938" indent="-1370938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haring weighted edges with db5 appears to a better predictor of random network performance than having a similar weight distribution.</a:t>
            </a:r>
          </a:p>
          <a:p>
            <a:pPr marL="1370938" indent="-137093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43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2000"/>
          <a:stretch/>
        </p:blipFill>
        <p:spPr>
          <a:xfrm>
            <a:off x="0" y="2696401"/>
            <a:ext cx="43891200" cy="280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669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598" y="9580083"/>
            <a:ext cx="40818235" cy="9793934"/>
          </a:xfrm>
        </p:spPr>
        <p:txBody>
          <a:bodyPr anchor="ctr">
            <a:normAutofit/>
          </a:bodyPr>
          <a:lstStyle/>
          <a:p>
            <a:r>
              <a:rPr lang="en-US" sz="17300" b="1" dirty="0"/>
              <a:t>L-Curve Analysis </a:t>
            </a:r>
            <a:r>
              <a:rPr lang="en-US" sz="17300" b="1" dirty="0" smtClean="0"/>
              <a:t>of db5 with </a:t>
            </a:r>
            <a:r>
              <a:rPr lang="en-US" sz="17300" b="1" dirty="0"/>
              <a:t>Varied Network </a:t>
            </a:r>
            <a:r>
              <a:rPr lang="en-US" sz="17300" b="1" dirty="0" smtClean="0"/>
              <a:t>Size, Optimization </a:t>
            </a:r>
            <a:r>
              <a:rPr lang="en-US" sz="17300" b="1" dirty="0"/>
              <a:t>Parameters, and Data</a:t>
            </a:r>
          </a:p>
        </p:txBody>
      </p:sp>
    </p:spTree>
    <p:extLst>
      <p:ext uri="{BB962C8B-B14F-4D97-AF65-F5344CB8AC3E}">
        <p14:creationId xmlns:p14="http://schemas.microsoft.com/office/powerpoint/2010/main" val="10860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620779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I. Impact of Missing Values Results </a:t>
            </a:r>
            <a:r>
              <a:rPr lang="en-US" sz="9600" b="1" dirty="0">
                <a:cs typeface="Calibri"/>
              </a:rPr>
              <a:t>for db5</a:t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5322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687048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II. Varied </a:t>
            </a:r>
            <a:r>
              <a:rPr lang="en-US" sz="9600" b="1" dirty="0">
                <a:cs typeface="Calibri"/>
              </a:rPr>
              <a:t>Optimization </a:t>
            </a:r>
            <a:r>
              <a:rPr lang="en-US" sz="9600" b="1" dirty="0" smtClean="0">
                <a:cs typeface="Calibri"/>
              </a:rPr>
              <a:t>Parameters Results </a:t>
            </a:r>
            <a:r>
              <a:rPr lang="en-US" sz="9600" b="1" dirty="0">
                <a:cs typeface="Calibri"/>
              </a:rPr>
              <a:t>for db5</a:t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309650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83"/>
            <a:ext cx="43891200" cy="326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62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III. Varied </a:t>
            </a:r>
            <a:r>
              <a:rPr lang="en-US" sz="9600" b="1" dirty="0">
                <a:cs typeface="Calibri"/>
              </a:rPr>
              <a:t>Strain Data Results for db5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75798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cs typeface="Calibri"/>
              </a:rPr>
              <a:t>IV. Varied </a:t>
            </a:r>
            <a:r>
              <a:rPr lang="en-US" sz="9600" b="1" dirty="0">
                <a:cs typeface="Calibri"/>
              </a:rPr>
              <a:t>Network Size Results for db5</a:t>
            </a:r>
            <a:endParaRPr lang="en-US" sz="9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84247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3504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7573284" y="7694968"/>
            <a:ext cx="28844750" cy="19345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db1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activation than repression of genes within the network.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3796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"/>
            <a:ext cx="43891200" cy="6804667"/>
          </a:xfrm>
        </p:spPr>
        <p:txBody>
          <a:bodyPr>
            <a:normAutofit/>
          </a:bodyPr>
          <a:lstStyle/>
          <a:p>
            <a:r>
              <a:rPr lang="en-US" sz="15400" dirty="0"/>
              <a:t>Comparison of db5 Step-Down Networks</a:t>
            </a:r>
            <a:br>
              <a:rPr lang="en-US" sz="15400" dirty="0"/>
            </a:br>
            <a:r>
              <a:rPr lang="en-US" sz="15400" dirty="0"/>
              <a:t>Using the </a:t>
            </a:r>
            <a:r>
              <a:rPr lang="en-US" sz="15400" dirty="0" err="1"/>
              <a:t>Akaike</a:t>
            </a:r>
            <a:r>
              <a:rPr lang="en-US" sz="15400" dirty="0"/>
              <a:t> Information </a:t>
            </a:r>
            <a:r>
              <a:rPr lang="en-US" sz="15400" dirty="0" smtClean="0"/>
              <a:t>Criterion (Take 1)</a:t>
            </a:r>
            <a:endParaRPr lang="en-US" sz="1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6560"/>
            <a:ext cx="43891200" cy="261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5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01" y="5663678"/>
            <a:ext cx="27866243" cy="27254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053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db1 Regulatory Weights</a:t>
            </a:r>
            <a:br>
              <a:rPr lang="en-US" sz="11500" b="1" dirty="0"/>
            </a:br>
            <a:r>
              <a:rPr lang="en-US" sz="11500" dirty="0"/>
              <a:t>Network: 16 Genes, 36 Edges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760" y="5257812"/>
            <a:ext cx="2615184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/>
          <a:stretch/>
        </p:blipFill>
        <p:spPr bwMode="auto">
          <a:xfrm>
            <a:off x="20482560" y="5669285"/>
            <a:ext cx="23774400" cy="22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5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11936"/>
              </p:ext>
            </p:extLst>
          </p:nvPr>
        </p:nvGraphicFramePr>
        <p:xfrm>
          <a:off x="5005466" y="4587261"/>
          <a:ext cx="33917625" cy="2778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095"/>
                <a:gridCol w="14717559"/>
                <a:gridCol w="9487971"/>
              </a:tblGrid>
              <a:tr h="2840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  <a:tr h="1558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34291" marR="3429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8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291" marR="34291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992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weighted_dCIN5_14-nodes_25-edg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>
          <a:xfrm>
            <a:off x="0" y="8125624"/>
            <a:ext cx="32643924" cy="194417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43924" y="9320958"/>
            <a:ext cx="10472813" cy="15791774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endParaRPr lang="en-US" sz="5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1407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198149"/>
              </p:ext>
            </p:extLst>
          </p:nvPr>
        </p:nvGraphicFramePr>
        <p:xfrm>
          <a:off x="8028821" y="6784459"/>
          <a:ext cx="27931257" cy="1682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0748"/>
                <a:gridCol w="14070509"/>
              </a:tblGrid>
              <a:tr h="3941280">
                <a:tc>
                  <a:txBody>
                    <a:bodyPr/>
                    <a:lstStyle/>
                    <a:p>
                      <a:pPr algn="ctr"/>
                      <a:r>
                        <a:rPr lang="en-US" sz="12800" b="1" dirty="0" smtClean="0"/>
                        <a:t>Parameter</a:t>
                      </a:r>
                      <a:endParaRPr lang="en-US" sz="12800" b="1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1" dirty="0" smtClean="0"/>
                        <a:t>Value</a:t>
                      </a:r>
                      <a:endParaRPr lang="en-US" sz="12800" b="1" dirty="0"/>
                    </a:p>
                  </a:txBody>
                  <a:tcPr marL="329184" marR="329184" marT="219456" marB="219456" anchor="ctr"/>
                </a:tc>
              </a:tr>
              <a:tr h="2572361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Penalty</a:t>
                      </a:r>
                      <a:r>
                        <a:rPr lang="en-US" sz="12800" b="0" baseline="0" dirty="0" smtClean="0"/>
                        <a:t> Term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1.8830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037067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LSE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0.6634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037067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err="1" smtClean="0"/>
                        <a:t>minLSE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0.4885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691578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err="1" smtClean="0"/>
                        <a:t>LSE:minLSE</a:t>
                      </a:r>
                      <a:r>
                        <a:rPr lang="en-US" sz="12800" b="0" baseline="0" dirty="0" smtClean="0"/>
                        <a:t> ratio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1.3580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  <a:tr h="2838920"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Iteration Count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b="0" dirty="0" smtClean="0"/>
                        <a:t>53,862</a:t>
                      </a:r>
                      <a:endParaRPr lang="en-US" sz="12800" b="0" dirty="0"/>
                    </a:p>
                  </a:txBody>
                  <a:tcPr marL="329184" marR="329184" marT="219456" marB="219456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2185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7084651"/>
          </a:xfrm>
        </p:spPr>
        <p:txBody>
          <a:bodyPr>
            <a:noAutofit/>
          </a:bodyPr>
          <a:lstStyle/>
          <a:p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14-gene_25-edges_db2_Sigmoid_estimation_missing-values_L-curve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30943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4101" y="11508542"/>
            <a:ext cx="42245280" cy="9921158"/>
          </a:xfrm>
          <a:prstGeom prst="rect">
            <a:avLst/>
          </a:prstGeom>
        </p:spPr>
        <p:txBody>
          <a:bodyPr vert="horz" lIns="438768" tIns="219389" rIns="438768" bIns="219389" rtlCol="0" anchor="ctr">
            <a:noAutofit/>
          </a:bodyPr>
          <a:lstStyle>
            <a:lvl1pPr algn="ctr" defTabSz="2193859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of Six Related, Database-Derived GRNs</a:t>
            </a:r>
            <a:endParaRPr lang="en-US" sz="26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2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CIN5, GCR2, GLN3 and HAP4</a:t>
            </a:r>
            <a:endParaRPr lang="en-US" sz="11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783" y="4293711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17511634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783" y="17461071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52" y="3810907"/>
            <a:ext cx="13650163" cy="1365016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23903"/>
              </p:ext>
            </p:extLst>
          </p:nvPr>
        </p:nvGraphicFramePr>
        <p:xfrm>
          <a:off x="17836255" y="3550985"/>
          <a:ext cx="3703320" cy="498043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67499"/>
              </p:ext>
            </p:extLst>
          </p:nvPr>
        </p:nvGraphicFramePr>
        <p:xfrm>
          <a:off x="37401797" y="3996468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69144"/>
              </p:ext>
            </p:extLst>
          </p:nvPr>
        </p:nvGraphicFramePr>
        <p:xfrm>
          <a:off x="17861928" y="17310641"/>
          <a:ext cx="3200400" cy="4987914"/>
        </p:xfrm>
        <a:graphic>
          <a:graphicData uri="http://schemas.openxmlformats.org/drawingml/2006/table">
            <a:tbl>
              <a:tblPr/>
              <a:tblGrid>
                <a:gridCol w="3200400"/>
              </a:tblGrid>
              <a:tr h="1233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41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26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40772"/>
              </p:ext>
            </p:extLst>
          </p:nvPr>
        </p:nvGraphicFramePr>
        <p:xfrm>
          <a:off x="37401811" y="17092313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73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 fontScale="90000"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HMO1, MGA2, MSN2, and RDS3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695" y="3909183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17559346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695" y="17559346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3909183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06674"/>
              </p:ext>
            </p:extLst>
          </p:nvPr>
        </p:nvGraphicFramePr>
        <p:xfrm>
          <a:off x="19791696" y="3770676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4365"/>
              </p:ext>
            </p:extLst>
          </p:nvPr>
        </p:nvGraphicFramePr>
        <p:xfrm>
          <a:off x="37740451" y="3695412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013306"/>
              </p:ext>
            </p:extLst>
          </p:nvPr>
        </p:nvGraphicFramePr>
        <p:xfrm>
          <a:off x="19735253" y="17318114"/>
          <a:ext cx="3291840" cy="4980437"/>
        </p:xfrm>
        <a:graphic>
          <a:graphicData uri="http://schemas.openxmlformats.org/drawingml/2006/table">
            <a:tbl>
              <a:tblPr/>
              <a:tblGrid>
                <a:gridCol w="32918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03657"/>
              </p:ext>
            </p:extLst>
          </p:nvPr>
        </p:nvGraphicFramePr>
        <p:xfrm>
          <a:off x="37720433" y="17318114"/>
          <a:ext cx="2880360" cy="5565653"/>
        </p:xfrm>
        <a:graphic>
          <a:graphicData uri="http://schemas.openxmlformats.org/drawingml/2006/table">
            <a:tbl>
              <a:tblPr/>
              <a:tblGrid>
                <a:gridCol w="2880360"/>
              </a:tblGrid>
              <a:tr h="1816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0.2952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0.6149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0.5967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0.8469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1.0057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143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SFP1, STB5, SWI4, and SWI5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349" y="4490837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4" y="18338127"/>
            <a:ext cx="13650163" cy="1365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515" y="18338127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4" y="4520415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79041"/>
              </p:ext>
            </p:extLst>
          </p:nvPr>
        </p:nvGraphicFramePr>
        <p:xfrm>
          <a:off x="18797184" y="4297519"/>
          <a:ext cx="3474720" cy="4980437"/>
        </p:xfrm>
        <a:graphic>
          <a:graphicData uri="http://schemas.openxmlformats.org/drawingml/2006/table">
            <a:tbl>
              <a:tblPr/>
              <a:tblGrid>
                <a:gridCol w="34747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50512"/>
              </p:ext>
            </p:extLst>
          </p:nvPr>
        </p:nvGraphicFramePr>
        <p:xfrm>
          <a:off x="36431549" y="4297519"/>
          <a:ext cx="3200400" cy="4980437"/>
        </p:xfrm>
        <a:graphic>
          <a:graphicData uri="http://schemas.openxmlformats.org/drawingml/2006/table">
            <a:tbl>
              <a:tblPr/>
              <a:tblGrid>
                <a:gridCol w="32004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0.3692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0.3204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98338"/>
              </p:ext>
            </p:extLst>
          </p:nvPr>
        </p:nvGraphicFramePr>
        <p:xfrm>
          <a:off x="18785057" y="18146018"/>
          <a:ext cx="3611880" cy="4980437"/>
        </p:xfrm>
        <a:graphic>
          <a:graphicData uri="http://schemas.openxmlformats.org/drawingml/2006/table">
            <a:tbl>
              <a:tblPr/>
              <a:tblGrid>
                <a:gridCol w="361188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80590"/>
              </p:ext>
            </p:extLst>
          </p:nvPr>
        </p:nvGraphicFramePr>
        <p:xfrm>
          <a:off x="36384430" y="18146018"/>
          <a:ext cx="3520440" cy="4980437"/>
        </p:xfrm>
        <a:graphic>
          <a:graphicData uri="http://schemas.openxmlformats.org/drawingml/2006/table">
            <a:tbl>
              <a:tblPr/>
              <a:tblGrid>
                <a:gridCol w="352044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50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2541106"/>
          </a:xfrm>
        </p:spPr>
        <p:txBody>
          <a:bodyPr>
            <a:normAutofit/>
          </a:bodyPr>
          <a:lstStyle/>
          <a:p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YHP1 and YOX1</a:t>
            </a:r>
            <a:endParaRPr lang="en-US" sz="1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72" y="9493858"/>
            <a:ext cx="13650163" cy="1365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957" y="9493858"/>
            <a:ext cx="13650163" cy="1365016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25378"/>
              </p:ext>
            </p:extLst>
          </p:nvPr>
        </p:nvGraphicFramePr>
        <p:xfrm>
          <a:off x="15468497" y="9264919"/>
          <a:ext cx="3246120" cy="4980437"/>
        </p:xfrm>
        <a:graphic>
          <a:graphicData uri="http://schemas.openxmlformats.org/drawingml/2006/table">
            <a:tbl>
              <a:tblPr/>
              <a:tblGrid>
                <a:gridCol w="32461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42753"/>
              </p:ext>
            </p:extLst>
          </p:nvPr>
        </p:nvGraphicFramePr>
        <p:xfrm>
          <a:off x="35696393" y="9264919"/>
          <a:ext cx="3429000" cy="4980437"/>
        </p:xfrm>
        <a:graphic>
          <a:graphicData uri="http://schemas.openxmlformats.org/drawingml/2006/table">
            <a:tbl>
              <a:tblPr/>
              <a:tblGrid>
                <a:gridCol w="34290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65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db2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than activation of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genes within the network.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r="7273"/>
          <a:stretch/>
        </p:blipFill>
        <p:spPr>
          <a:xfrm>
            <a:off x="9035070" y="5958932"/>
            <a:ext cx="25928473" cy="2013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-genes_23-edges_degree-distribution_20161205_13.53.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19" y="4589480"/>
            <a:ext cx="28230149" cy="28328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38432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db2 Regulatory Weights</a:t>
            </a:r>
            <a:br>
              <a:rPr lang="en-US" sz="11500" b="1" dirty="0"/>
            </a:br>
            <a:r>
              <a:rPr lang="en-US" sz="11500" dirty="0"/>
              <a:t>Network: 14 Genes, 25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2" y="5852177"/>
            <a:ext cx="2628900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0" y="5852160"/>
            <a:ext cx="24140160" cy="2304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6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776732"/>
              </p:ext>
            </p:extLst>
          </p:nvPr>
        </p:nvGraphicFramePr>
        <p:xfrm>
          <a:off x="2913629" y="5664932"/>
          <a:ext cx="37727755" cy="2591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941"/>
                <a:gridCol w="11636239"/>
                <a:gridCol w="14216575"/>
              </a:tblGrid>
              <a:tr h="2840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</a:t>
                      </a:r>
                      <a:r>
                        <a:rPr lang="en-US" sz="8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0.2500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1.5792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0.7220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0.4174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2.1782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1.0796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1.7324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0.5122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0.0252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0.2725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21424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1.4075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2.1830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1.0634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0.2958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0.8488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1.4101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1.4014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0.6012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0.5609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0.3355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0.5153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1.1400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1.8135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1.8826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0.2274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1.3668</a:t>
                      </a:r>
                      <a:endParaRPr lang="en-U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db2: Network Derived from ∆cin5 Data</a:t>
            </a:r>
          </a:p>
          <a:p>
            <a:pPr algn="ctr"/>
            <a:r>
              <a:rPr lang="en-US" sz="11500" dirty="0" smtClean="0"/>
              <a:t>14 Genes, 25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91808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7634" y="6736466"/>
            <a:ext cx="10115002" cy="1890031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MCM1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090"/>
            <a:ext cx="32767634" cy="23047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6830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29406"/>
              </p:ext>
            </p:extLst>
          </p:nvPr>
        </p:nvGraphicFramePr>
        <p:xfrm>
          <a:off x="7132320" y="9515645"/>
          <a:ext cx="29626560" cy="13871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3280"/>
                <a:gridCol w="14813280"/>
              </a:tblGrid>
              <a:tr h="2914392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Parameter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Value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965154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Penalty</a:t>
                      </a:r>
                      <a:r>
                        <a:rPr lang="en-US" sz="11500" baseline="0" dirty="0" smtClean="0"/>
                        <a:t> Term</a:t>
                      </a: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1.7570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64115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LSE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0.7864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0688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err="1" smtClean="0"/>
                        <a:t>minLSE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0.5449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93621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err="1" smtClean="0"/>
                        <a:t>LSE:minLSE</a:t>
                      </a:r>
                      <a:r>
                        <a:rPr lang="en-US" sz="11500" dirty="0" smtClean="0"/>
                        <a:t> ratio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1.4100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  <a:tr h="1793621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Iteration Count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 smtClean="0"/>
                        <a:t>118,921</a:t>
                      </a:r>
                      <a:endParaRPr lang="en-US" sz="11500" dirty="0"/>
                    </a:p>
                  </a:txBody>
                  <a:tcPr marL="329184" marR="329184" marT="219456" marB="219456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3368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1803"/>
            <a:ext cx="43679914" cy="2034165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0800" b="1" dirty="0" err="1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 Database-Derived GRNs</a:t>
            </a:r>
            <a:endParaRPr lang="en-US" sz="10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82010" y="5496602"/>
            <a:ext cx="14858885" cy="9519792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1172" b="1172"/>
          <a:stretch/>
        </p:blipFill>
        <p:spPr>
          <a:xfrm>
            <a:off x="476214" y="20768694"/>
            <a:ext cx="14101824" cy="9519792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r="3802" b="896"/>
          <a:stretch/>
        </p:blipFill>
        <p:spPr>
          <a:xfrm>
            <a:off x="13897228" y="20353298"/>
            <a:ext cx="14293952" cy="9519792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8522310" y="20612940"/>
            <a:ext cx="14858890" cy="9519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10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db1: Network Derived from </a:t>
            </a:r>
            <a:r>
              <a:rPr lang="en-US" sz="6600" b="1" u="sng" dirty="0" err="1" smtClean="0"/>
              <a:t>wt</a:t>
            </a:r>
            <a:r>
              <a:rPr lang="en-US" sz="6600" b="1" u="sng" dirty="0" smtClean="0"/>
              <a:t> Data</a:t>
            </a:r>
          </a:p>
          <a:p>
            <a:pPr algn="ctr"/>
            <a:r>
              <a:rPr lang="en-US" sz="6600" dirty="0" smtClean="0"/>
              <a:t>16 Genes, 26 Edges </a:t>
            </a:r>
            <a:endParaRPr lang="en-US" sz="6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205" y="5496602"/>
            <a:ext cx="14581560" cy="9519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443" y="5496602"/>
            <a:ext cx="14788109" cy="95197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877206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db3: Network Derived from ∆cin5 Data</a:t>
            </a:r>
          </a:p>
          <a:p>
            <a:pPr algn="ctr"/>
            <a:r>
              <a:rPr lang="en-US" sz="6600" dirty="0" smtClean="0"/>
              <a:t>17 Genes, 32 Edges </a:t>
            </a:r>
            <a:endParaRPr lang="en-US" sz="6600" dirty="0"/>
          </a:p>
        </p:txBody>
      </p:sp>
      <p:sp>
        <p:nvSpPr>
          <p:cNvPr id="24" name="TextBox 23"/>
          <p:cNvSpPr txBox="1"/>
          <p:nvPr/>
        </p:nvSpPr>
        <p:spPr>
          <a:xfrm>
            <a:off x="14266724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db2: Network Derived from ∆cin5 Data</a:t>
            </a:r>
          </a:p>
          <a:p>
            <a:pPr algn="ctr"/>
            <a:r>
              <a:rPr lang="en-US" sz="6600" dirty="0" smtClean="0"/>
              <a:t>14 Genes, 25 Edges </a:t>
            </a:r>
            <a:endParaRPr lang="en-US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18215781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db4: Network Derived from ∆gln3 Data</a:t>
            </a:r>
          </a:p>
          <a:p>
            <a:pPr algn="ctr"/>
            <a:r>
              <a:rPr lang="en-US" sz="6600" dirty="0" smtClean="0"/>
              <a:t>14 Genes, 35 Edges</a:t>
            </a:r>
            <a:endParaRPr lang="en-US" sz="6600" dirty="0"/>
          </a:p>
        </p:txBody>
      </p:sp>
      <p:sp>
        <p:nvSpPr>
          <p:cNvPr id="26" name="TextBox 25"/>
          <p:cNvSpPr txBox="1"/>
          <p:nvPr/>
        </p:nvSpPr>
        <p:spPr>
          <a:xfrm>
            <a:off x="14578038" y="18209443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db5: Network Derived from ∆hap4 Data</a:t>
            </a:r>
          </a:p>
          <a:p>
            <a:pPr algn="ctr"/>
            <a:r>
              <a:rPr lang="en-US" sz="6600" dirty="0" smtClean="0"/>
              <a:t>15 Genes, 28 Edges </a:t>
            </a:r>
            <a:endParaRPr lang="en-US" sz="6600" dirty="0"/>
          </a:p>
        </p:txBody>
      </p:sp>
      <p:sp>
        <p:nvSpPr>
          <p:cNvPr id="27" name="TextBox 26"/>
          <p:cNvSpPr txBox="1"/>
          <p:nvPr/>
        </p:nvSpPr>
        <p:spPr>
          <a:xfrm>
            <a:off x="29194682" y="18249664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db6: Network Derived from ∆zap1 Data</a:t>
            </a:r>
          </a:p>
          <a:p>
            <a:pPr algn="ctr"/>
            <a:r>
              <a:rPr lang="en-US" sz="6600" dirty="0" smtClean="0"/>
              <a:t>16 Genes, 27 Edges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868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17-genes_32-edges_db3_Sigmoid_estimation_missing-values_L-curve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41164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6940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CIN5, GCR2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GLN3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69" y="3289243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207" y="3142997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69" y="17508773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56" y="17508773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152264"/>
              </p:ext>
            </p:extLst>
          </p:nvPr>
        </p:nvGraphicFramePr>
        <p:xfrm>
          <a:off x="17017802" y="3569782"/>
          <a:ext cx="2663189" cy="513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Worksheet" r:id="rId8" imgW="847677" imgH="1438290" progId="Excel.Sheet.12">
                  <p:embed/>
                </p:oleObj>
              </mc:Choice>
              <mc:Fallback>
                <p:oleObj name="Worksheet" r:id="rId8" imgW="847677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17802" y="3569782"/>
                        <a:ext cx="2663189" cy="513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73372"/>
              </p:ext>
            </p:extLst>
          </p:nvPr>
        </p:nvGraphicFramePr>
        <p:xfrm>
          <a:off x="39778351" y="2618220"/>
          <a:ext cx="2411083" cy="592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Worksheet" r:id="rId10" imgW="809588" imgH="1581120" progId="Excel.Sheet.12">
                  <p:embed/>
                </p:oleObj>
              </mc:Choice>
              <mc:Fallback>
                <p:oleObj name="Worksheet" r:id="rId10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778351" y="2618220"/>
                        <a:ext cx="2411083" cy="5921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98606"/>
              </p:ext>
            </p:extLst>
          </p:nvPr>
        </p:nvGraphicFramePr>
        <p:xfrm>
          <a:off x="40074499" y="16939409"/>
          <a:ext cx="2420851" cy="601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Worksheet" r:id="rId12" imgW="809588" imgH="1581120" progId="Excel.Sheet.12">
                  <p:embed/>
                </p:oleObj>
              </mc:Choice>
              <mc:Fallback>
                <p:oleObj name="Worksheet" r:id="rId12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074499" y="16939409"/>
                        <a:ext cx="2420851" cy="6011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371468"/>
              </p:ext>
            </p:extLst>
          </p:nvPr>
        </p:nvGraphicFramePr>
        <p:xfrm>
          <a:off x="17017798" y="16939407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017798" y="16939407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09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MCM1, and MGA2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381" y="3435480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9" y="17368767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381" y="17368767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9" y="3435480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59650"/>
              </p:ext>
            </p:extLst>
          </p:nvPr>
        </p:nvGraphicFramePr>
        <p:xfrm>
          <a:off x="16300260" y="2844975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" name="Worksheet" r:id="rId8" imgW="809588" imgH="1581120" progId="Excel.Sheet.12">
                  <p:embed/>
                </p:oleObj>
              </mc:Choice>
              <mc:Fallback>
                <p:oleObj name="Worksheet" r:id="rId8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00260" y="2844975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483663"/>
              </p:ext>
            </p:extLst>
          </p:nvPr>
        </p:nvGraphicFramePr>
        <p:xfrm>
          <a:off x="16300260" y="16751693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" name="Worksheet" r:id="rId10" imgW="809588" imgH="1581120" progId="Excel.Sheet.12">
                  <p:embed/>
                </p:oleObj>
              </mc:Choice>
              <mc:Fallback>
                <p:oleObj name="Worksheet" r:id="rId10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300260" y="16751693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902776"/>
              </p:ext>
            </p:extLst>
          </p:nvPr>
        </p:nvGraphicFramePr>
        <p:xfrm>
          <a:off x="37994057" y="2797267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" name="Worksheet" r:id="rId12" imgW="809588" imgH="1581120" progId="Excel.Sheet.12">
                  <p:embed/>
                </p:oleObj>
              </mc:Choice>
              <mc:Fallback>
                <p:oleObj name="Worksheet" r:id="rId12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994057" y="2797267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50126"/>
              </p:ext>
            </p:extLst>
          </p:nvPr>
        </p:nvGraphicFramePr>
        <p:xfrm>
          <a:off x="37981793" y="16751693"/>
          <a:ext cx="2119070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" name="Worksheet" r:id="rId14" imgW="742866" imgH="1581120" progId="Excel.Sheet.12">
                  <p:embed/>
                </p:oleObj>
              </mc:Choice>
              <mc:Fallback>
                <p:oleObj name="Worksheet" r:id="rId14" imgW="7428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981793" y="16751693"/>
                        <a:ext cx="2119070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49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231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MSN2, RDS3, SFP1, and STB5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80" y="17985850"/>
            <a:ext cx="13650163" cy="136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96" y="17085643"/>
            <a:ext cx="13650163" cy="13650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80" y="3435480"/>
            <a:ext cx="13650163" cy="13650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96" y="3435480"/>
            <a:ext cx="13650163" cy="1365016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269894"/>
              </p:ext>
            </p:extLst>
          </p:nvPr>
        </p:nvGraphicFramePr>
        <p:xfrm>
          <a:off x="16923756" y="2797267"/>
          <a:ext cx="236215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" name="Worksheet" r:id="rId8" imgW="800134" imgH="1581120" progId="Excel.Sheet.12">
                  <p:embed/>
                </p:oleObj>
              </mc:Choice>
              <mc:Fallback>
                <p:oleObj name="Worksheet" r:id="rId8" imgW="800134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23756" y="2797267"/>
                        <a:ext cx="236215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554523"/>
              </p:ext>
            </p:extLst>
          </p:nvPr>
        </p:nvGraphicFramePr>
        <p:xfrm>
          <a:off x="39182861" y="2797267"/>
          <a:ext cx="274770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" name="Worksheet" r:id="rId10" imgW="876311" imgH="1438290" progId="Excel.Sheet.12">
                  <p:embed/>
                </p:oleObj>
              </mc:Choice>
              <mc:Fallback>
                <p:oleObj name="Worksheet" r:id="rId10" imgW="876311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182861" y="2797267"/>
                        <a:ext cx="274770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815075"/>
              </p:ext>
            </p:extLst>
          </p:nvPr>
        </p:nvGraphicFramePr>
        <p:xfrm>
          <a:off x="39266256" y="16447431"/>
          <a:ext cx="2580922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" name="Worksheet" r:id="rId12" imgW="904945" imgH="1581120" progId="Excel.Sheet.12">
                  <p:embed/>
                </p:oleObj>
              </mc:Choice>
              <mc:Fallback>
                <p:oleObj name="Worksheet" r:id="rId12" imgW="904945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266256" y="16447431"/>
                        <a:ext cx="2580922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524268"/>
              </p:ext>
            </p:extLst>
          </p:nvPr>
        </p:nvGraphicFramePr>
        <p:xfrm>
          <a:off x="16923756" y="17342203"/>
          <a:ext cx="230924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923756" y="17342203"/>
                        <a:ext cx="230924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19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SWI4, SWI5, YHP1, YOX1 </a:t>
            </a:r>
            <a:r>
              <a:rPr lang="en-US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endParaRPr 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" y="19273958"/>
            <a:ext cx="12289536" cy="12289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893" y="18415219"/>
            <a:ext cx="12289536" cy="12289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267" y="18415219"/>
            <a:ext cx="12289536" cy="12289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40" y="5503738"/>
            <a:ext cx="12289536" cy="12289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674" y="4866202"/>
            <a:ext cx="12289536" cy="12289536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853728"/>
              </p:ext>
            </p:extLst>
          </p:nvPr>
        </p:nvGraphicFramePr>
        <p:xfrm>
          <a:off x="20119286" y="4403367"/>
          <a:ext cx="2553754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8" name="Worksheet" r:id="rId9" imgW="895221" imgH="1581120" progId="Excel.Sheet.12">
                  <p:embed/>
                </p:oleObj>
              </mc:Choice>
              <mc:Fallback>
                <p:oleObj name="Worksheet" r:id="rId9" imgW="895221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119286" y="4403367"/>
                        <a:ext cx="2553754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322570"/>
              </p:ext>
            </p:extLst>
          </p:nvPr>
        </p:nvGraphicFramePr>
        <p:xfrm>
          <a:off x="35425462" y="3756672"/>
          <a:ext cx="2526590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9" name="Worksheet" r:id="rId11" imgW="885766" imgH="1581120" progId="Excel.Sheet.12">
                  <p:embed/>
                </p:oleObj>
              </mc:Choice>
              <mc:Fallback>
                <p:oleObj name="Worksheet" r:id="rId11" imgW="8857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25462" y="3756672"/>
                        <a:ext cx="2526590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522033"/>
              </p:ext>
            </p:extLst>
          </p:nvPr>
        </p:nvGraphicFramePr>
        <p:xfrm>
          <a:off x="12000031" y="18128981"/>
          <a:ext cx="2662421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0" name="Worksheet" r:id="rId13" imgW="933579" imgH="1581120" progId="Excel.Sheet.12">
                  <p:embed/>
                </p:oleObj>
              </mc:Choice>
              <mc:Fallback>
                <p:oleObj name="Worksheet" r:id="rId13" imgW="933579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000031" y="18128981"/>
                        <a:ext cx="2662421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47984"/>
              </p:ext>
            </p:extLst>
          </p:nvPr>
        </p:nvGraphicFramePr>
        <p:xfrm>
          <a:off x="26435148" y="17298859"/>
          <a:ext cx="2852597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1" name="Worksheet" r:id="rId15" imgW="1000032" imgH="1581120" progId="Excel.Sheet.12">
                  <p:embed/>
                </p:oleObj>
              </mc:Choice>
              <mc:Fallback>
                <p:oleObj name="Worksheet" r:id="rId15" imgW="10000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435148" y="17298859"/>
                        <a:ext cx="2852597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443369"/>
              </p:ext>
            </p:extLst>
          </p:nvPr>
        </p:nvGraphicFramePr>
        <p:xfrm>
          <a:off x="41056270" y="17251157"/>
          <a:ext cx="2445086" cy="601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2" name="Worksheet" r:id="rId17" imgW="857132" imgH="1581120" progId="Excel.Sheet.12">
                  <p:embed/>
                </p:oleObj>
              </mc:Choice>
              <mc:Fallback>
                <p:oleObj name="Worksheet" r:id="rId17" imgW="8571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056270" y="17251157"/>
                        <a:ext cx="2445086" cy="601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441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db3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an equal distribution of high activation and repression.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b="6859"/>
          <a:stretch/>
        </p:blipFill>
        <p:spPr>
          <a:xfrm>
            <a:off x="5360050" y="6971136"/>
            <a:ext cx="33338914" cy="18504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502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db3 Regulatory Weights</a:t>
            </a:r>
            <a:r>
              <a:rPr lang="en-US" sz="11500" dirty="0"/>
              <a:t/>
            </a:r>
            <a:br>
              <a:rPr lang="en-US" sz="11500" dirty="0"/>
            </a:br>
            <a:r>
              <a:rPr lang="en-US" sz="11500" dirty="0"/>
              <a:t>Network: 17 Genes, 32 Edges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6583697"/>
            <a:ext cx="2642616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70" y="6949462"/>
            <a:ext cx="24505920" cy="2281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23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-genes_32-edges_degree-distribution_20161130_16.05.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19" y="6072943"/>
            <a:ext cx="27605216" cy="2675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67840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11217"/>
              </p:ext>
            </p:extLst>
          </p:nvPr>
        </p:nvGraphicFramePr>
        <p:xfrm>
          <a:off x="3506462" y="5896285"/>
          <a:ext cx="36686672" cy="26112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5137"/>
                <a:gridCol w="15016393"/>
                <a:gridCol w="12775142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9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9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91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1.4950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0.2233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0.3752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0.8464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0.5978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0.2889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3.1300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1.8877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0.5459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0.2061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0.1443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0.0327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0.2674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1.8024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2.6109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0.6593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0.1996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0.7107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0.5865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0.1796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0.2471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1.7389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0.2758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0.1242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0.8183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0.9109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0.7462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0.0539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1.1141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  <a:tr h="145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9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5720" marR="45720" marT="6096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-30568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db3: Network Derived from ∆cin5 Data</a:t>
            </a:r>
          </a:p>
          <a:p>
            <a:pPr algn="ctr"/>
            <a:r>
              <a:rPr lang="en-US" sz="11500" dirty="0" smtClean="0"/>
              <a:t>17 Genes, 32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5759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05884" y="8099614"/>
            <a:ext cx="12585316" cy="1929274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CYC8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GLN3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MSN4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YOX1 </a:t>
            </a:r>
            <a:endParaRPr lang="en-US" sz="58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0" y="6754863"/>
            <a:ext cx="31900498" cy="228662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332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28877206" y="20440984"/>
            <a:ext cx="14858885" cy="993604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4428622" y="20425060"/>
            <a:ext cx="14125118" cy="993604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597296" y="20668866"/>
            <a:ext cx="13295888" cy="935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301994" y="5436391"/>
            <a:ext cx="14116363" cy="9654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r="7273"/>
          <a:stretch/>
        </p:blipFill>
        <p:spPr>
          <a:xfrm>
            <a:off x="15310578" y="5435973"/>
            <a:ext cx="12432369" cy="96521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454" y="5439137"/>
            <a:ext cx="14255400" cy="96521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81803"/>
            <a:ext cx="43679914" cy="2034165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Visualization 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 Database-Derived GRNs</a:t>
            </a:r>
            <a:endParaRPr lang="en-US" sz="10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010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db1: Network Derived from </a:t>
            </a:r>
            <a:r>
              <a:rPr lang="en-US" sz="6600" b="1" u="sng" dirty="0" err="1" smtClean="0"/>
              <a:t>wt</a:t>
            </a:r>
            <a:r>
              <a:rPr lang="en-US" sz="6600" b="1" u="sng" dirty="0" smtClean="0"/>
              <a:t> Data</a:t>
            </a:r>
          </a:p>
          <a:p>
            <a:pPr algn="ctr"/>
            <a:r>
              <a:rPr lang="en-US" sz="6600" dirty="0" smtClean="0"/>
              <a:t>16 Genes, 26 Edges </a:t>
            </a:r>
            <a:endParaRPr lang="en-US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877206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db3: Network Derived from ∆cin5 Data</a:t>
            </a:r>
          </a:p>
          <a:p>
            <a:pPr algn="ctr"/>
            <a:r>
              <a:rPr lang="en-US" sz="6600" dirty="0" smtClean="0"/>
              <a:t>17 Genes, 32 Edges 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>
            <a:off x="14266724" y="2808352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db2: Network Derived from ∆cin5 Data</a:t>
            </a:r>
          </a:p>
          <a:p>
            <a:pPr algn="ctr"/>
            <a:r>
              <a:rPr lang="en-US" sz="6600" dirty="0" smtClean="0"/>
              <a:t>14 Genes, 25 Edges </a:t>
            </a:r>
            <a:endParaRPr lang="en-US" sz="66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8215781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db4: Network Derived from ∆gln3 Data</a:t>
            </a:r>
          </a:p>
          <a:p>
            <a:pPr algn="ctr"/>
            <a:r>
              <a:rPr lang="en-US" sz="6600" dirty="0" smtClean="0"/>
              <a:t>14 Genes, 35 Edges </a:t>
            </a:r>
            <a:endParaRPr lang="en-US" sz="6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78038" y="18209443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db5: Network Derived from ∆hap4 Data</a:t>
            </a:r>
          </a:p>
          <a:p>
            <a:pPr algn="ctr"/>
            <a:r>
              <a:rPr lang="en-US" sz="6600" dirty="0" smtClean="0"/>
              <a:t>15 Genes, 28 Edges </a:t>
            </a:r>
            <a:endParaRPr lang="en-US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29194682" y="18249664"/>
            <a:ext cx="14927958" cy="240349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6600" b="1" u="sng" dirty="0" smtClean="0"/>
              <a:t>db6: Network Derived from ∆zap1 Data</a:t>
            </a:r>
          </a:p>
          <a:p>
            <a:pPr algn="ctr"/>
            <a:r>
              <a:rPr lang="en-US" sz="6600" dirty="0" smtClean="0"/>
              <a:t>16 Genes, 27 Edges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7990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172135"/>
              </p:ext>
            </p:extLst>
          </p:nvPr>
        </p:nvGraphicFramePr>
        <p:xfrm>
          <a:off x="3950582" y="7732417"/>
          <a:ext cx="35965420" cy="1750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710"/>
                <a:gridCol w="17982710"/>
              </a:tblGrid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  <a:tr h="2917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74928" marR="74928" marT="999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4928" marR="74928" marT="99912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85991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55451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14-genes_35-edges_db4_Sigmoid_estimation_missing-values_L-curve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97099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231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43" y="4059936"/>
            <a:ext cx="13606272" cy="13606272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54" y="18192638"/>
            <a:ext cx="13606272" cy="13606272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22" y="4022261"/>
            <a:ext cx="13606272" cy="13606272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349" y="18205310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00021"/>
              </p:ext>
            </p:extLst>
          </p:nvPr>
        </p:nvGraphicFramePr>
        <p:xfrm>
          <a:off x="19642054" y="3988968"/>
          <a:ext cx="3908011" cy="5494273"/>
        </p:xfrm>
        <a:graphic>
          <a:graphicData uri="http://schemas.openxmlformats.org/drawingml/2006/table">
            <a:tbl>
              <a:tblPr/>
              <a:tblGrid>
                <a:gridCol w="3908011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9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59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73061"/>
              </p:ext>
            </p:extLst>
          </p:nvPr>
        </p:nvGraphicFramePr>
        <p:xfrm>
          <a:off x="35975777" y="3712073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0.5305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0.9604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53646"/>
              </p:ext>
            </p:extLst>
          </p:nvPr>
        </p:nvGraphicFramePr>
        <p:xfrm>
          <a:off x="19607422" y="17635831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57329"/>
              </p:ext>
            </p:extLst>
          </p:nvPr>
        </p:nvGraphicFramePr>
        <p:xfrm>
          <a:off x="35975782" y="1756055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94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47" y="4300162"/>
            <a:ext cx="13606272" cy="13606272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86" y="18580834"/>
            <a:ext cx="13606272" cy="13606272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570" y="4311912"/>
            <a:ext cx="13606272" cy="13606272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570" y="18561864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17626"/>
              </p:ext>
            </p:extLst>
          </p:nvPr>
        </p:nvGraphicFramePr>
        <p:xfrm>
          <a:off x="19550974" y="3712073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353"/>
              </p:ext>
            </p:extLst>
          </p:nvPr>
        </p:nvGraphicFramePr>
        <p:xfrm>
          <a:off x="19550974" y="17936887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25352"/>
              </p:ext>
            </p:extLst>
          </p:nvPr>
        </p:nvGraphicFramePr>
        <p:xfrm>
          <a:off x="35975777" y="371206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54488"/>
              </p:ext>
            </p:extLst>
          </p:nvPr>
        </p:nvGraphicFramePr>
        <p:xfrm>
          <a:off x="35919343" y="17861614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9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7523"/>
            <a:ext cx="43891200" cy="214496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46" y="10930042"/>
            <a:ext cx="13606272" cy="13606272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646" y="3778181"/>
            <a:ext cx="13606272" cy="13606272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534" y="1823650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59681"/>
              </p:ext>
            </p:extLst>
          </p:nvPr>
        </p:nvGraphicFramePr>
        <p:xfrm>
          <a:off x="19607422" y="10410526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76821"/>
              </p:ext>
            </p:extLst>
          </p:nvPr>
        </p:nvGraphicFramePr>
        <p:xfrm>
          <a:off x="35862900" y="3486281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49599"/>
              </p:ext>
            </p:extLst>
          </p:nvPr>
        </p:nvGraphicFramePr>
        <p:xfrm>
          <a:off x="35862900" y="1793687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85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2449"/>
            <a:ext cx="43891200" cy="2144966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86" y="11217850"/>
            <a:ext cx="13606272" cy="13606272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679" y="4047067"/>
            <a:ext cx="13606267" cy="13606272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088" y="1838864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53318"/>
              </p:ext>
            </p:extLst>
          </p:nvPr>
        </p:nvGraphicFramePr>
        <p:xfrm>
          <a:off x="19720308" y="11012628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0.0654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05133"/>
              </p:ext>
            </p:extLst>
          </p:nvPr>
        </p:nvGraphicFramePr>
        <p:xfrm>
          <a:off x="35693566" y="3561540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51432"/>
              </p:ext>
            </p:extLst>
          </p:nvPr>
        </p:nvGraphicFramePr>
        <p:xfrm>
          <a:off x="35806457" y="18012142"/>
          <a:ext cx="3886200" cy="5711957"/>
        </p:xfrm>
        <a:graphic>
          <a:graphicData uri="http://schemas.openxmlformats.org/drawingml/2006/table">
            <a:tbl>
              <a:tblPr/>
              <a:tblGrid>
                <a:gridCol w="388620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0.0580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11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5128251" y="3911602"/>
            <a:ext cx="33611563" cy="24326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db4 appears to exhibit similar levels of activation and repression of genes within the network.</a:t>
            </a:r>
            <a:endParaRPr lang="en-US" sz="1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db4 Regulatory Weights</a:t>
            </a:r>
            <a:br>
              <a:rPr lang="en-US" sz="11500" b="1" dirty="0"/>
            </a:br>
            <a:r>
              <a:rPr lang="en-US" sz="11500" dirty="0"/>
              <a:t>Network: 14 Genes, 35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6583697"/>
            <a:ext cx="26517600" cy="22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65" y="6583692"/>
            <a:ext cx="23408640" cy="2276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0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5" y="6004666"/>
            <a:ext cx="28063188" cy="26913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09361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886500"/>
              </p:ext>
            </p:extLst>
          </p:nvPr>
        </p:nvGraphicFramePr>
        <p:xfrm>
          <a:off x="3121785" y="4569683"/>
          <a:ext cx="37913436" cy="2725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5192"/>
                <a:gridCol w="14493434"/>
                <a:gridCol w="11674810"/>
              </a:tblGrid>
              <a:tr h="2600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  <a:tr h="17611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7093" marR="47093" marT="62798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db4: Network Derived from ∆gln3 Data</a:t>
            </a:r>
          </a:p>
          <a:p>
            <a:pPr algn="ctr"/>
            <a:r>
              <a:rPr lang="en-US" sz="11500" dirty="0" smtClean="0"/>
              <a:t>14 Genes, 35 Edges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70088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91124"/>
              </p:ext>
            </p:extLst>
          </p:nvPr>
        </p:nvGraphicFramePr>
        <p:xfrm>
          <a:off x="10113007" y="3191469"/>
          <a:ext cx="20999724" cy="29719400"/>
        </p:xfrm>
        <a:graphic>
          <a:graphicData uri="http://schemas.openxmlformats.org/drawingml/2006/table">
            <a:tbl>
              <a:tblPr/>
              <a:tblGrid>
                <a:gridCol w="3522980"/>
                <a:gridCol w="2279575"/>
                <a:gridCol w="2279575"/>
                <a:gridCol w="2348654"/>
                <a:gridCol w="2279575"/>
                <a:gridCol w="2279575"/>
                <a:gridCol w="2348654"/>
                <a:gridCol w="3661136"/>
              </a:tblGrid>
              <a:tr h="912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All Genes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Count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0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AFT2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AFT2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ASH1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ASH1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ASH1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CST6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CST6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CYC8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CYC8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GCR2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HSF1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HSF1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MGA2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MGA2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MGA2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MGA2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RDS3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RDS3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RDS3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YOX1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2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9077" marR="69077" marT="690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81803"/>
            <a:ext cx="43679914" cy="2034165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 List for </a:t>
            </a:r>
            <a:r>
              <a:rPr lang="en-US" sz="108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 Database-Derived GRNs</a:t>
            </a:r>
            <a:endParaRPr lang="en-US" sz="10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0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48415" y="9112379"/>
            <a:ext cx="12842785" cy="2032379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GLN3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STB5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ZAP1 </a:t>
            </a:r>
            <a:endParaRPr lang="en-US" sz="58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21793" y="8477057"/>
            <a:ext cx="29509828" cy="21858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02312" y="21828919"/>
            <a:ext cx="744336" cy="1701768"/>
          </a:xfrm>
          <a:prstGeom prst="rect">
            <a:avLst/>
          </a:prstGeom>
          <a:noFill/>
        </p:spPr>
        <p:txBody>
          <a:bodyPr wrap="none" lIns="368568" tIns="184286" rIns="368568" bIns="184286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3263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02162"/>
              </p:ext>
            </p:extLst>
          </p:nvPr>
        </p:nvGraphicFramePr>
        <p:xfrm>
          <a:off x="6160392" y="7065771"/>
          <a:ext cx="31522004" cy="18177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1002"/>
                <a:gridCol w="15761002"/>
              </a:tblGrid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  <a:tr h="30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65669" marR="65669" marT="8756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65669" marR="65669" marT="87566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6378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15-genes_28-edges_db5_Sigmoid_estimation_missing-values_L-curve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22471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516" y="52973"/>
            <a:ext cx="43794684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62" y="18326146"/>
            <a:ext cx="13606272" cy="13606272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66" y="3970733"/>
            <a:ext cx="13606272" cy="13606272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769" y="3963538"/>
            <a:ext cx="13606267" cy="13606272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418" y="18266477"/>
            <a:ext cx="13606277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82967"/>
              </p:ext>
            </p:extLst>
          </p:nvPr>
        </p:nvGraphicFramePr>
        <p:xfrm>
          <a:off x="19416646" y="378358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0.7624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0.7855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0.2916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0.8258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0.0457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27825"/>
              </p:ext>
            </p:extLst>
          </p:nvPr>
        </p:nvGraphicFramePr>
        <p:xfrm>
          <a:off x="35954340" y="370832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0.0091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0.5202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0.0723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0.7639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0.4535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4401"/>
              </p:ext>
            </p:extLst>
          </p:nvPr>
        </p:nvGraphicFramePr>
        <p:xfrm>
          <a:off x="19529532" y="1755681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30756"/>
              </p:ext>
            </p:extLst>
          </p:nvPr>
        </p:nvGraphicFramePr>
        <p:xfrm>
          <a:off x="36010778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17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78" y="102231"/>
            <a:ext cx="43851122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35" y="3861754"/>
            <a:ext cx="13606272" cy="13606272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45" y="18298997"/>
            <a:ext cx="13606267" cy="13606272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605" y="3890856"/>
            <a:ext cx="13606272" cy="13606272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762" y="18278213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18022"/>
              </p:ext>
            </p:extLst>
          </p:nvPr>
        </p:nvGraphicFramePr>
        <p:xfrm>
          <a:off x="19416646" y="333200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40495"/>
              </p:ext>
            </p:extLst>
          </p:nvPr>
        </p:nvGraphicFramePr>
        <p:xfrm>
          <a:off x="35954340" y="348253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76819"/>
              </p:ext>
            </p:extLst>
          </p:nvPr>
        </p:nvGraphicFramePr>
        <p:xfrm>
          <a:off x="19416646" y="1785787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0.4244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0.5758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0.0011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38320"/>
              </p:ext>
            </p:extLst>
          </p:nvPr>
        </p:nvGraphicFramePr>
        <p:xfrm>
          <a:off x="35954340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0.2208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0.3427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0.0168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0.8021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0.0836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30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6366" y="102231"/>
            <a:ext cx="43907565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848" y="3753365"/>
            <a:ext cx="13606272" cy="13606272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1" y="18415776"/>
            <a:ext cx="13606272" cy="13606272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854" y="18415776"/>
            <a:ext cx="13606272" cy="13606272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46" y="3778157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2951"/>
              </p:ext>
            </p:extLst>
          </p:nvPr>
        </p:nvGraphicFramePr>
        <p:xfrm>
          <a:off x="19473084" y="3407273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0.0494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0.0533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1554"/>
              </p:ext>
            </p:extLst>
          </p:nvPr>
        </p:nvGraphicFramePr>
        <p:xfrm>
          <a:off x="35897897" y="333200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0.3692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0.3204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0.3296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69424"/>
              </p:ext>
            </p:extLst>
          </p:nvPr>
        </p:nvGraphicFramePr>
        <p:xfrm>
          <a:off x="19473084" y="1778260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3429"/>
              </p:ext>
            </p:extLst>
          </p:nvPr>
        </p:nvGraphicFramePr>
        <p:xfrm>
          <a:off x="35954340" y="1770734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0.3126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0.9868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0.5178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0.2975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98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42" y="0"/>
            <a:ext cx="43815458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096" y="11244974"/>
            <a:ext cx="13606272" cy="13606272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81" y="3996264"/>
            <a:ext cx="13606272" cy="13606272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22" y="1842752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60803"/>
              </p:ext>
            </p:extLst>
          </p:nvPr>
        </p:nvGraphicFramePr>
        <p:xfrm>
          <a:off x="19473084" y="37835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0.8684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0.0433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0.0084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0.8152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0.0653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40613"/>
              </p:ext>
            </p:extLst>
          </p:nvPr>
        </p:nvGraphicFramePr>
        <p:xfrm>
          <a:off x="19473084" y="1800839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0.2181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0.2197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0.2658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28011"/>
              </p:ext>
            </p:extLst>
          </p:nvPr>
        </p:nvGraphicFramePr>
        <p:xfrm>
          <a:off x="35954340" y="1100888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0.0089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0.316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0.2503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1.0134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0.8824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0.4562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13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54" y="5556758"/>
            <a:ext cx="28114008" cy="27361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6530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4435689" y="3911602"/>
            <a:ext cx="33982277" cy="24409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3097957" y="28989460"/>
            <a:ext cx="38231544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db5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a similar distribution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activation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of genes in the network.</a:t>
            </a:r>
            <a:endParaRPr lang="en-US" sz="1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db5 Regulatory Weights</a:t>
            </a:r>
            <a:br>
              <a:rPr lang="en-US" sz="11500" b="1" dirty="0"/>
            </a:br>
            <a:r>
              <a:rPr lang="en-US" sz="11500" dirty="0"/>
              <a:t>Network: 15 Genes, 28 Edges</a:t>
            </a:r>
            <a:endParaRPr lang="en-US" sz="115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" y="5852172"/>
            <a:ext cx="2633472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0" y="5852172"/>
            <a:ext cx="2487168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44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98165" y="8554077"/>
            <a:ext cx="11393035" cy="18438654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8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5800" b="1" dirty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82010" y="6873174"/>
            <a:ext cx="32498165" cy="223845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WT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17756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80"/>
              </p:ext>
            </p:extLst>
          </p:nvPr>
        </p:nvGraphicFramePr>
        <p:xfrm>
          <a:off x="2465378" y="4112801"/>
          <a:ext cx="38474838" cy="278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3931"/>
                <a:gridCol w="15091102"/>
                <a:gridCol w="11579805"/>
              </a:tblGrid>
              <a:tr h="265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  <a:tr h="1680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46685" marR="46685" marT="62246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  <a:ln>
            <a:noFill/>
          </a:ln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db5: Network Derived from ∆hap4 Data</a:t>
            </a:r>
          </a:p>
          <a:p>
            <a:pPr algn="ctr"/>
            <a:r>
              <a:rPr lang="en-US" sz="11500" dirty="0" smtClean="0"/>
              <a:t>15 Genes, 28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83815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8392" y="7883735"/>
            <a:ext cx="13372808" cy="2135484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6700" b="1" dirty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CIN5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GCR2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HSF1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MGA2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6700" b="1" dirty="0">
                <a:latin typeface="Arial"/>
                <a:cs typeface="Arial"/>
              </a:rPr>
              <a:t> ZAP1 </a:t>
            </a:r>
            <a:endParaRPr lang="en-US" sz="5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02312" y="21828919"/>
            <a:ext cx="744336" cy="1701768"/>
          </a:xfrm>
          <a:prstGeom prst="rect">
            <a:avLst/>
          </a:prstGeom>
          <a:noFill/>
        </p:spPr>
        <p:txBody>
          <a:bodyPr wrap="none" lIns="368568" tIns="184286" rIns="368568" bIns="184286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0" y="6910485"/>
            <a:ext cx="30518392" cy="22328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109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08521"/>
              </p:ext>
            </p:extLst>
          </p:nvPr>
        </p:nvGraphicFramePr>
        <p:xfrm>
          <a:off x="5096729" y="7331751"/>
          <a:ext cx="33791520" cy="1644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5760"/>
                <a:gridCol w="16895760"/>
              </a:tblGrid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1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  <a:tr h="2740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1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70397" marR="70397" marT="938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1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0397" marR="70397" marT="93864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14837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6"/>
            <a:ext cx="39502080" cy="695212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 </a:t>
            </a:r>
            <a:r>
              <a:rPr lang="en-US" sz="11500" b="1" dirty="0">
                <a:cs typeface="Calibri"/>
              </a:rPr>
              <a:t/>
            </a:r>
            <a:br>
              <a:rPr lang="en-US" sz="115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16-genes_27-edges_db6_Sigmoid_estimation_missing-values_L-curve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023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78" y="43323"/>
            <a:ext cx="43851122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42" y="4070078"/>
            <a:ext cx="13606272" cy="13606272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349" y="4070078"/>
            <a:ext cx="13606272" cy="13606272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46" y="18415781"/>
            <a:ext cx="13606272" cy="13606272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032" y="1841577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66802"/>
              </p:ext>
            </p:extLst>
          </p:nvPr>
        </p:nvGraphicFramePr>
        <p:xfrm>
          <a:off x="19303764" y="385885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76426"/>
              </p:ext>
            </p:extLst>
          </p:nvPr>
        </p:nvGraphicFramePr>
        <p:xfrm>
          <a:off x="36123665" y="355779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742438"/>
              </p:ext>
            </p:extLst>
          </p:nvPr>
        </p:nvGraphicFramePr>
        <p:xfrm>
          <a:off x="19360207" y="17556823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5184"/>
              </p:ext>
            </p:extLst>
          </p:nvPr>
        </p:nvGraphicFramePr>
        <p:xfrm>
          <a:off x="35954340" y="1770734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0.0005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0.5571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0.3191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0.4009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0.0376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7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44027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HAP4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270" y="4161787"/>
            <a:ext cx="13606272" cy="13606272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46" y="18413688"/>
            <a:ext cx="13606272" cy="13606272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22" y="4095667"/>
            <a:ext cx="13606272" cy="13606272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912" y="18388642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26227"/>
              </p:ext>
            </p:extLst>
          </p:nvPr>
        </p:nvGraphicFramePr>
        <p:xfrm>
          <a:off x="19360207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43815"/>
              </p:ext>
            </p:extLst>
          </p:nvPr>
        </p:nvGraphicFramePr>
        <p:xfrm>
          <a:off x="36067217" y="3482532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27673"/>
              </p:ext>
            </p:extLst>
          </p:nvPr>
        </p:nvGraphicFramePr>
        <p:xfrm>
          <a:off x="19360207" y="1763207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19737"/>
              </p:ext>
            </p:extLst>
          </p:nvPr>
        </p:nvGraphicFramePr>
        <p:xfrm>
          <a:off x="36067217" y="1755681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52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1849499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54" y="4012128"/>
            <a:ext cx="13606272" cy="13606272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21" y="18388642"/>
            <a:ext cx="13606272" cy="13606272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42" y="4022270"/>
            <a:ext cx="13606272" cy="13606272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094" y="1841373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29550"/>
              </p:ext>
            </p:extLst>
          </p:nvPr>
        </p:nvGraphicFramePr>
        <p:xfrm>
          <a:off x="19247316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14816"/>
              </p:ext>
            </p:extLst>
          </p:nvPr>
        </p:nvGraphicFramePr>
        <p:xfrm>
          <a:off x="36180113" y="3708324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0.1345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0.0295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0.0488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0.5281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10567"/>
              </p:ext>
            </p:extLst>
          </p:nvPr>
        </p:nvGraphicFramePr>
        <p:xfrm>
          <a:off x="19247316" y="17782606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0.9354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0.8677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0.1031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0.9311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00487"/>
              </p:ext>
            </p:extLst>
          </p:nvPr>
        </p:nvGraphicFramePr>
        <p:xfrm>
          <a:off x="36180113" y="17782601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0.5113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60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160" y="3982536"/>
            <a:ext cx="13606272" cy="13606272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00" y="3986534"/>
            <a:ext cx="13606272" cy="13606272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90" y="18326146"/>
            <a:ext cx="13606272" cy="13606272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342" y="18326146"/>
            <a:ext cx="13606272" cy="136062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93768"/>
              </p:ext>
            </p:extLst>
          </p:nvPr>
        </p:nvGraphicFramePr>
        <p:xfrm>
          <a:off x="19303764" y="3633060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95916"/>
              </p:ext>
            </p:extLst>
          </p:nvPr>
        </p:nvGraphicFramePr>
        <p:xfrm>
          <a:off x="36180113" y="3407268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86745"/>
              </p:ext>
            </p:extLst>
          </p:nvPr>
        </p:nvGraphicFramePr>
        <p:xfrm>
          <a:off x="19360207" y="17255767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45720" marR="45720" marT="609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74911"/>
              </p:ext>
            </p:extLst>
          </p:nvPr>
        </p:nvGraphicFramePr>
        <p:xfrm>
          <a:off x="36236546" y="17481559"/>
          <a:ext cx="3703320" cy="6321557"/>
        </p:xfrm>
        <a:graphic>
          <a:graphicData uri="http://schemas.openxmlformats.org/drawingml/2006/table">
            <a:tbl>
              <a:tblPr/>
              <a:tblGrid>
                <a:gridCol w="3703320"/>
              </a:tblGrid>
              <a:tr h="12313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45720" marR="45720" marT="609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45720" marR="45720" marT="6096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4063709" y="3911602"/>
            <a:ext cx="35811408" cy="23729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2425582" y="28983285"/>
            <a:ext cx="38231544" cy="3917760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db6 appears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to have more </a:t>
            </a:r>
            <a:r>
              <a:rPr lang="en-US" sz="11500" dirty="0" smtClean="0">
                <a:latin typeface="Arial" panose="020B0604020202020204" pitchFamily="34" charset="0"/>
                <a:cs typeface="Arial" panose="020B0604020202020204" pitchFamily="34" charset="0"/>
              </a:rPr>
              <a:t>repression than activation of </a:t>
            </a:r>
            <a:r>
              <a:rPr lang="en-US" sz="11500" dirty="0">
                <a:latin typeface="Arial" panose="020B0604020202020204" pitchFamily="34" charset="0"/>
                <a:cs typeface="Arial" panose="020B0604020202020204" pitchFamily="34" charset="0"/>
              </a:rPr>
              <a:t>genes within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2178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11" y="5702979"/>
            <a:ext cx="28227058" cy="272154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62135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294931"/>
              </p:ext>
            </p:extLst>
          </p:nvPr>
        </p:nvGraphicFramePr>
        <p:xfrm>
          <a:off x="5859562" y="6082967"/>
          <a:ext cx="33527020" cy="2065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10"/>
                <a:gridCol w="16763510"/>
              </a:tblGrid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  <a:tr h="3443064"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1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29184" marR="329184" marT="219456" marB="219456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9537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3891200" cy="4389120"/>
          </a:xfrm>
        </p:spPr>
        <p:txBody>
          <a:bodyPr>
            <a:noAutofit/>
          </a:bodyPr>
          <a:lstStyle/>
          <a:p>
            <a:r>
              <a:rPr lang="en-US" sz="11500" b="1" dirty="0"/>
              <a:t>Distribution of db6 Regulatory Weights</a:t>
            </a:r>
            <a:r>
              <a:rPr lang="en-US" sz="11500" dirty="0"/>
              <a:t/>
            </a:r>
            <a:br>
              <a:rPr lang="en-US" sz="11500" dirty="0"/>
            </a:br>
            <a:r>
              <a:rPr lang="en-US" sz="11500" dirty="0"/>
              <a:t>Network: 16 Genes, 27 Edges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522" y="6874553"/>
            <a:ext cx="26334720" cy="230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5" y="7223762"/>
            <a:ext cx="23774400" cy="231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96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59204"/>
              </p:ext>
            </p:extLst>
          </p:nvPr>
        </p:nvGraphicFramePr>
        <p:xfrm>
          <a:off x="3287171" y="4185944"/>
          <a:ext cx="37354215" cy="2801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6264"/>
                <a:gridCol w="14717559"/>
                <a:gridCol w="11430392"/>
              </a:tblGrid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Optimized </a:t>
                      </a:r>
                      <a:r>
                        <a:rPr lang="en-US" sz="8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8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1647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8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4389120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db6: Network Derived from ∆zap1 Data</a:t>
            </a:r>
          </a:p>
          <a:p>
            <a:pPr algn="ctr"/>
            <a:r>
              <a:rPr lang="en-US" sz="11500" dirty="0" smtClean="0"/>
              <a:t>16 Genes, 27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49993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8521"/>
            <a:ext cx="39502080" cy="3400757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cs typeface="Calibri"/>
              </a:rPr>
              <a:t>L-Curve Comparison </a:t>
            </a:r>
            <a:r>
              <a:rPr lang="en-US" sz="11500" b="1" dirty="0">
                <a:cs typeface="Calibri"/>
              </a:rPr>
              <a:t>of </a:t>
            </a:r>
            <a:r>
              <a:rPr lang="en-US" sz="11500" b="1" dirty="0" smtClean="0">
                <a:cs typeface="Calibri"/>
              </a:rPr>
              <a:t>db1</a:t>
            </a:r>
            <a:r>
              <a:rPr lang="en-US" sz="11500" b="1" dirty="0">
                <a:cs typeface="Calibri"/>
              </a:rPr>
              <a:t>-db6</a:t>
            </a:r>
            <a:endParaRPr lang="en-US" sz="1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</p:spTree>
    <p:extLst>
      <p:ext uri="{BB962C8B-B14F-4D97-AF65-F5344CB8AC3E}">
        <p14:creationId xmlns:p14="http://schemas.microsoft.com/office/powerpoint/2010/main" val="15834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721"/>
            <a:ext cx="43891200" cy="331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43891200" cy="33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9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8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915"/>
            <a:ext cx="43891200" cy="331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795"/>
            <a:ext cx="43891200" cy="33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3987"/>
            <a:ext cx="43891200" cy="335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3619524"/>
            <a:ext cx="43952160" cy="2929889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94560" y="861497"/>
            <a:ext cx="39502080" cy="6229147"/>
          </a:xfrm>
          <a:prstGeom prst="rect">
            <a:avLst/>
          </a:prstGeom>
        </p:spPr>
        <p:txBody>
          <a:bodyPr vert="horz" lIns="438840" tIns="219422" rIns="438840" bIns="219422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9600" b="1" dirty="0">
                <a:cs typeface="Calibri"/>
              </a:rPr>
              <a:t/>
            </a:r>
            <a:br>
              <a:rPr lang="en-US" sz="9600" b="1" dirty="0">
                <a:cs typeface="Calibri"/>
              </a:rPr>
            </a:br>
            <a:r>
              <a:rPr lang="en-US" sz="8600" b="1" dirty="0">
                <a:cs typeface="Calibri"/>
              </a:rPr>
              <a:t>16-genes_36-edges_db1_Sigmoid_estimation_missing-values_L-curve</a:t>
            </a:r>
            <a:endParaRPr lang="en-US" sz="8600" b="1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10" y="0"/>
            <a:ext cx="43809190" cy="3911602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u="sng" dirty="0" smtClean="0"/>
              <a:t>db1: Network Derived from </a:t>
            </a:r>
            <a:r>
              <a:rPr lang="en-US" sz="11500" b="1" u="sng" dirty="0" err="1" smtClean="0"/>
              <a:t>wt</a:t>
            </a:r>
            <a:r>
              <a:rPr lang="en-US" sz="11500" b="1" u="sng" dirty="0" smtClean="0"/>
              <a:t> Data</a:t>
            </a:r>
          </a:p>
          <a:p>
            <a:pPr algn="ctr"/>
            <a:r>
              <a:rPr lang="en-US" sz="11500" dirty="0" smtClean="0"/>
              <a:t>16 Genes, 26 Edges 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26005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715"/>
            <a:ext cx="43891200" cy="331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"/>
            <a:ext cx="43891200" cy="316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298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" y="-63509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4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2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04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Edge Weight Statistics for db1-db6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82228"/>
              </p:ext>
            </p:extLst>
          </p:nvPr>
        </p:nvGraphicFramePr>
        <p:xfrm>
          <a:off x="3315874" y="7056451"/>
          <a:ext cx="36827348" cy="19581722"/>
        </p:xfrm>
        <a:graphic>
          <a:graphicData uri="http://schemas.openxmlformats.org/drawingml/2006/table">
            <a:tbl>
              <a:tblPr/>
              <a:tblGrid>
                <a:gridCol w="9262406"/>
                <a:gridCol w="4594157"/>
                <a:gridCol w="4594157"/>
                <a:gridCol w="4594157"/>
                <a:gridCol w="4594157"/>
                <a:gridCol w="4594157"/>
                <a:gridCol w="4594157"/>
              </a:tblGrid>
              <a:tr h="1151866">
                <a:tc gridSpan="7">
                  <a:txBody>
                    <a:bodyPr/>
                    <a:lstStyle/>
                    <a:p>
                      <a:pPr algn="ctr" fontAlgn="ctr"/>
                      <a:endParaRPr lang="en-US" sz="6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Activation: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Repression: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 Influence (SI):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Edges: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endParaRPr lang="en-US" sz="62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1" marR="12701" marT="127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SUM: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8.1432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-13.2390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1.5688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-2.5750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1.2985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-5.8876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SUM(abs):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38.8426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27.1541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36.1524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36.9479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34.2000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33.0703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5.9424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3.0815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3.1810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2.4940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3.2167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3.7631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-3.3601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-4.2947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-3.6707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-4.0281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-4.0374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-3.5141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MAX(abs):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5.9424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4.2947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3.6707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4.0281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4.0374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3.7631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SI Threshold: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0.2971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0.2147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0.1835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0.2019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MEAN: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0.2262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-0.5296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0.0490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-0.0736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0.0464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-0.2181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STDEV: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1.6215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1.5085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1.5597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1.5026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1.6433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1.6812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MEDIAN: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0.3310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-0.1214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6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0.2323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0.1139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0.2144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6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0.1276</a:t>
                      </a:r>
                    </a:p>
                  </a:txBody>
                  <a:tcPr marL="12701" marR="12701" marT="12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6859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7"/>
            <a:ext cx="39502080" cy="3951624"/>
          </a:xfrm>
        </p:spPr>
        <p:txBody>
          <a:bodyPr>
            <a:noAutofit/>
          </a:bodyPr>
          <a:lstStyle/>
          <a:p>
            <a:r>
              <a:rPr lang="en-US" sz="13000" b="1" dirty="0"/>
              <a:t>Heat Map Comparing Edge Weights in db1-db6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503694" y="13090692"/>
            <a:ext cx="4076827" cy="13879913"/>
            <a:chOff x="11601987" y="25444349"/>
            <a:chExt cx="1375383" cy="46826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36613" y="27635086"/>
              <a:ext cx="4086796" cy="3048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609949" y="25444349"/>
              <a:ext cx="1367421" cy="28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Maximum: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01987" y="29846603"/>
              <a:ext cx="1367421" cy="28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Minimum : -1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60558"/>
              </p:ext>
            </p:extLst>
          </p:nvPr>
        </p:nvGraphicFramePr>
        <p:xfrm>
          <a:off x="2680922" y="4816095"/>
          <a:ext cx="34428629" cy="27737676"/>
        </p:xfrm>
        <a:graphic>
          <a:graphicData uri="http://schemas.openxmlformats.org/drawingml/2006/table">
            <a:tbl>
              <a:tblPr/>
              <a:tblGrid>
                <a:gridCol w="4501267"/>
                <a:gridCol w="2068152"/>
                <a:gridCol w="2068152"/>
                <a:gridCol w="2068152"/>
                <a:gridCol w="2068152"/>
                <a:gridCol w="2068152"/>
                <a:gridCol w="2068152"/>
                <a:gridCol w="5109538"/>
                <a:gridCol w="2068152"/>
                <a:gridCol w="2068152"/>
                <a:gridCol w="2068152"/>
                <a:gridCol w="2068152"/>
                <a:gridCol w="2068152"/>
                <a:gridCol w="2068152"/>
              </a:tblGrid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db6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A8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E9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C5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MCM1-&gt;SWI5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ABF1-&gt;CST6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A7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ABF1-&gt;HMO1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ABF1-&gt;MGA2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MSN2-&gt;AFT2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D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A3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ABF1-&gt;SWI4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C7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ACE2-&gt;ASH1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94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ASH1-&gt;YHP1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7B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A7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1E1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9B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D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3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77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MSN2-&gt;SWI4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C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8E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4E4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CIN5-&gt;STB5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83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MSN2-&gt;YOX1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9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CIN5-&gt;YHP1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SFP1-&gt;SWI5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9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95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GCN4-&gt;GLN3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B6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STB5-&gt;SFP1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B9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GLN3-&gt;MGA2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GRC2-&gt;MSN2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75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8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B7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HAP4-&gt;GCN4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SWI4-&gt;YOX1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A2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SWI5-&gt;ASH1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95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HMO1-&gt;CYC8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SWI5-&gt;TEC1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A4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HMO1-&gt;GCN4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TEC1-&gt;CIN5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TEC1-&gt;HAP4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HMO1-&gt;HMO1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HMO1-&gt;HSF1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TEC1-&gt;SFP1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HMO1-&gt;MCM1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78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TEC1-&gt;YHP1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HMO1-&gt;MSN2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YHP1-&gt;ASF1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HMO1-&gt;MSN4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YHP1-&gt;GLN3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C8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D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B2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HMO1-&gt;TEC1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YHP1-&gt;RDS3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F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HMO1-&gt;YOX1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ZAP1-&gt;ACE2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D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E0"/>
                    </a:solidFill>
                  </a:tcPr>
                </a:tc>
              </a:tr>
              <a:tr h="770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MCM1-&gt;ACE2</a:t>
                      </a:r>
                    </a:p>
                  </a:txBody>
                  <a:tcPr marL="40555" marR="40555" marT="405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0555" marR="40555" marT="405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277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Figures Organized by Significant P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54" y="2270232"/>
            <a:ext cx="10972800" cy="1097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400" y="2270232"/>
            <a:ext cx="10972800" cy="1097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294" y="2648602"/>
            <a:ext cx="10972800" cy="1097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1" y="14037614"/>
            <a:ext cx="10972800" cy="1097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949" y="14037614"/>
            <a:ext cx="10972800" cy="10972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60" y="20318592"/>
            <a:ext cx="10972800" cy="1097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294" y="19940232"/>
            <a:ext cx="10972800" cy="10972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8626" y="497453"/>
            <a:ext cx="3398730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1 expression plots of genes with significant p-values for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4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70" y="3927106"/>
            <a:ext cx="13650163" cy="13650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77" y="3927106"/>
            <a:ext cx="13650163" cy="1365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71" y="18221391"/>
            <a:ext cx="13650163" cy="1365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77" y="18221391"/>
            <a:ext cx="13650163" cy="13650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82940"/>
            <a:ext cx="43891200" cy="2141887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AFT2, </a:t>
            </a:r>
            <a:r>
              <a:rPr lang="en-US" sz="1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ASF1</a:t>
            </a:r>
            <a:endParaRPr lang="en-US" sz="1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02552"/>
              </p:ext>
            </p:extLst>
          </p:nvPr>
        </p:nvGraphicFramePr>
        <p:xfrm>
          <a:off x="18836657" y="3749052"/>
          <a:ext cx="3063240" cy="5468117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16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01565"/>
              </p:ext>
            </p:extLst>
          </p:nvPr>
        </p:nvGraphicFramePr>
        <p:xfrm>
          <a:off x="37318966" y="3698522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94999"/>
              </p:ext>
            </p:extLst>
          </p:nvPr>
        </p:nvGraphicFramePr>
        <p:xfrm>
          <a:off x="18733788" y="17992807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0.9361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0.7004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0.0343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0.0045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28552"/>
              </p:ext>
            </p:extLst>
          </p:nvPr>
        </p:nvGraphicFramePr>
        <p:xfrm>
          <a:off x="37321375" y="17988766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/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7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52" y="3026981"/>
            <a:ext cx="10972800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66" y="3026981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526" y="3026981"/>
            <a:ext cx="10972800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52" y="18388896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66" y="18388896"/>
            <a:ext cx="10972800" cy="1097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526" y="18388896"/>
            <a:ext cx="10972800" cy="1097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2907" y="1135119"/>
            <a:ext cx="38726419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1 expression plots for genes with one significant p-value for across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9" y="10821461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005" y="10821461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680" y="10821461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8600" y="2724293"/>
            <a:ext cx="37004822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Expression plots of genes in Db network 1 with no significant p-values for their expression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52" y="5845858"/>
            <a:ext cx="10972800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654" y="5845858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2" y="18502411"/>
            <a:ext cx="10972800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182" y="18502411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486" y="18502411"/>
            <a:ext cx="10972800" cy="1097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0773" y="1513507"/>
            <a:ext cx="36323750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(derived 17-gene network from dcin5 data) expression plots of genes with significant p values across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3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5" y="5675592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524" y="5675592"/>
            <a:ext cx="13167355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75" y="18842952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502" y="18842952"/>
            <a:ext cx="13167360" cy="1316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2651" y="1362149"/>
            <a:ext cx="38821008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expression plots of genes with one significant p-value for a specific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3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62" y="2126453"/>
            <a:ext cx="10094981" cy="10094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718" y="2126453"/>
            <a:ext cx="10094976" cy="1009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39" y="2126453"/>
            <a:ext cx="10094976" cy="10094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448" y="12221429"/>
            <a:ext cx="10094976" cy="10094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669" y="12221429"/>
            <a:ext cx="10094976" cy="10094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40" y="22316405"/>
            <a:ext cx="10094976" cy="10094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718" y="22316405"/>
            <a:ext cx="10094976" cy="10094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39" y="22316405"/>
            <a:ext cx="10094976" cy="100949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40469" y="1059451"/>
            <a:ext cx="37572384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2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92" y="4270056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290" y="4270056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330" y="4270056"/>
            <a:ext cx="13167360" cy="13167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0258" y="1891884"/>
            <a:ext cx="39331810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significant p-values for 2 or more strains.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78" y="18042811"/>
            <a:ext cx="13167360" cy="1316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970" y="18042811"/>
            <a:ext cx="13167360" cy="131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9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4" y="10291733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72" y="10291733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00" y="10291733"/>
            <a:ext cx="13167360" cy="13167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9966" y="1967551"/>
            <a:ext cx="40637194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4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18" y="7416096"/>
            <a:ext cx="10972800" cy="1097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374" y="7416096"/>
            <a:ext cx="10972795" cy="1097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925" y="7416096"/>
            <a:ext cx="10972800" cy="1097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15" y="19107806"/>
            <a:ext cx="10972795" cy="1097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75" y="19107806"/>
            <a:ext cx="10972800" cy="1097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925" y="19107806"/>
            <a:ext cx="10972800" cy="1097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5420" y="1437823"/>
            <a:ext cx="40183138" cy="1701768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4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3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8008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806" y="6583680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67" y="6583680"/>
            <a:ext cx="13167355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13" y="19296994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509" y="197510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3477" y="2194575"/>
            <a:ext cx="38593987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1" y="7245835"/>
            <a:ext cx="13167360" cy="13167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506" y="7245835"/>
            <a:ext cx="13167360" cy="1316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0" y="7245835"/>
            <a:ext cx="13167360" cy="131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18" y="19751035"/>
            <a:ext cx="13167360" cy="1316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296" y="19751040"/>
            <a:ext cx="13167360" cy="1316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834" y="1740523"/>
            <a:ext cx="34611624" cy="3031363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r>
              <a:rPr lang="en-US" dirty="0" smtClean="0"/>
              <a:t>Db network 5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8080</TotalTime>
  <Words>8471</Words>
  <Application>Microsoft Macintosh PowerPoint</Application>
  <PresentationFormat>Custom</PresentationFormat>
  <Paragraphs>2026</Paragraphs>
  <Slides>130</Slides>
  <Notes>130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1_Office Theme</vt:lpstr>
      <vt:lpstr>Worksheet</vt:lpstr>
      <vt:lpstr>Modeling of Small Database-Derived and Random Gene Regulatory Networks Elucidates the Transcriptional Response to Cold Shock in Saccharomyces Cerevisiae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db1 Regulatory Weights Network: 16 Genes, 36 Edges</vt:lpstr>
      <vt:lpstr>PowerPoint Presentation</vt:lpstr>
      <vt:lpstr>PowerPoint Presentation</vt:lpstr>
      <vt:lpstr>PowerPoint Presentation</vt:lpstr>
      <vt:lpstr>  14-gene_25-edges_db2_Sigmoid_estimation_missing-values_L-curve</vt:lpstr>
      <vt:lpstr>GRNmap Output Estimation of CIN5, GCR2, GLN3 and HAP4</vt:lpstr>
      <vt:lpstr>GRNmap Output Estimation of HMO1, MGA2, MSN2, and RDS3</vt:lpstr>
      <vt:lpstr>GRNmap Output Estimation of SFP1, STB5, SWI4, and SWI5</vt:lpstr>
      <vt:lpstr>GRNmap Output Estimation of YHP1 and YOX1</vt:lpstr>
      <vt:lpstr>PowerPoint Presentation</vt:lpstr>
      <vt:lpstr>PowerPoint Presentation</vt:lpstr>
      <vt:lpstr>Distribution of db2 Regulatory Weights Network: 14 Genes, 25 Edges</vt:lpstr>
      <vt:lpstr>PowerPoint Presentation</vt:lpstr>
      <vt:lpstr>PowerPoint Presentation</vt:lpstr>
      <vt:lpstr>PowerPoint Presentation</vt:lpstr>
      <vt:lpstr>   17-genes_32-edges_db3_Sigmoid_estimation_missing-values_L-curve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db3 Regulatory Weights Network: 17 Genes, 32 Edges</vt:lpstr>
      <vt:lpstr>PowerPoint Presentation</vt:lpstr>
      <vt:lpstr>PowerPoint Presentation</vt:lpstr>
      <vt:lpstr>PowerPoint Presentation</vt:lpstr>
      <vt:lpstr>PowerPoint Presentation</vt:lpstr>
      <vt:lpstr>   14-genes_35-edges_db4_Sigmoid_estimation_missing-values_L-curve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db4 Regulatory Weights Network: 14 Genes, 35 Edges</vt:lpstr>
      <vt:lpstr>PowerPoint Presentation</vt:lpstr>
      <vt:lpstr>PowerPoint Presentation</vt:lpstr>
      <vt:lpstr>PowerPoint Presentation</vt:lpstr>
      <vt:lpstr>PowerPoint Presentation</vt:lpstr>
      <vt:lpstr>   15-genes_28-edges_db5_Sigmoid_estimation_missing-values_L-curve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db5 Regulatory Weights Network: 15 Genes, 28 Edges</vt:lpstr>
      <vt:lpstr>PowerPoint Presentation</vt:lpstr>
      <vt:lpstr>PowerPoint Presentation</vt:lpstr>
      <vt:lpstr>PowerPoint Presentation</vt:lpstr>
      <vt:lpstr>   16-genes_27-edges_db6_Sigmoid_estimation_missing-values_L-curve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db6 Regulatory Weights Network: 16 Genes, 27 Edges</vt:lpstr>
      <vt:lpstr>PowerPoint Presentation</vt:lpstr>
      <vt:lpstr>L-Curve Comparison of db1-db6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 Weight Statistics for db1-db6</vt:lpstr>
      <vt:lpstr>Heat Map Comparing Edge Weights in db1-db6 </vt:lpstr>
      <vt:lpstr>Overview of Figures Organized by Significant P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Identifying Determinants  of MSE in db1</vt:lpstr>
      <vt:lpstr>db1: Collinearity Assessment</vt:lpstr>
      <vt:lpstr>PowerPoint Presentation</vt:lpstr>
      <vt:lpstr>db1: Final Model</vt:lpstr>
      <vt:lpstr>Identifying Determinants of Node MSE:minMSE Ratios in db1-db6</vt:lpstr>
      <vt:lpstr>PowerPoint Presentation</vt:lpstr>
      <vt:lpstr>Comparison of db5 to Random Networks  with the Same Number of Nodes and Edges  Natalie Williams</vt:lpstr>
      <vt:lpstr>PowerPoint Presentation</vt:lpstr>
      <vt:lpstr>PowerPoint Presentation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L-Curve Analysis of db5 with Varied Network Size, Optimization Parameters, and Data</vt:lpstr>
      <vt:lpstr>I. Impact of Missing Values Results for db5  </vt:lpstr>
      <vt:lpstr>II. Varied Optimization Parameters Results for db5  </vt:lpstr>
      <vt:lpstr>PowerPoint Presentation</vt:lpstr>
      <vt:lpstr>III. Varied Strain Data Results for db5</vt:lpstr>
      <vt:lpstr>IV. Varied Network Size Results for db5</vt:lpstr>
      <vt:lpstr>PowerPoint Presentation</vt:lpstr>
      <vt:lpstr>Comparison of db5 Step-Down Networks Using the Akaike Information Criterion (Take 1)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Brandon Klein</cp:lastModifiedBy>
  <cp:revision>657</cp:revision>
  <dcterms:created xsi:type="dcterms:W3CDTF">2015-02-26T23:10:39Z</dcterms:created>
  <dcterms:modified xsi:type="dcterms:W3CDTF">2017-10-11T04:53:27Z</dcterms:modified>
</cp:coreProperties>
</file>